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83" r:id="rId2"/>
    <p:sldId id="257" r:id="rId3"/>
    <p:sldId id="258" r:id="rId4"/>
    <p:sldId id="259" r:id="rId5"/>
    <p:sldId id="260" r:id="rId6"/>
    <p:sldId id="261" r:id="rId7"/>
    <p:sldId id="262" r:id="rId8"/>
    <p:sldId id="263" r:id="rId9"/>
    <p:sldId id="264" r:id="rId10"/>
    <p:sldId id="265" r:id="rId11"/>
    <p:sldId id="287" r:id="rId12"/>
    <p:sldId id="288" r:id="rId13"/>
    <p:sldId id="289" r:id="rId14"/>
    <p:sldId id="266" r:id="rId15"/>
    <p:sldId id="267" r:id="rId16"/>
    <p:sldId id="284" r:id="rId17"/>
    <p:sldId id="268" r:id="rId18"/>
    <p:sldId id="269" r:id="rId19"/>
    <p:sldId id="270" r:id="rId20"/>
    <p:sldId id="271" r:id="rId21"/>
    <p:sldId id="272" r:id="rId22"/>
    <p:sldId id="273" r:id="rId23"/>
    <p:sldId id="274" r:id="rId24"/>
    <p:sldId id="275" r:id="rId25"/>
    <p:sldId id="276" r:id="rId26"/>
    <p:sldId id="277" r:id="rId27"/>
    <p:sldId id="279" r:id="rId28"/>
    <p:sldId id="285" r:id="rId29"/>
    <p:sldId id="286" r:id="rId30"/>
    <p:sldId id="278" r:id="rId31"/>
    <p:sldId id="281" r:id="rId32"/>
    <p:sldId id="280" r:id="rId33"/>
    <p:sldId id="282"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smtClean="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smtClean="0">
                <a:latin typeface="Arial" pitchFamily="34" charset="0"/>
                <a:cs typeface="Arial" pitchFamily="34" charset="0"/>
              </a:defRPr>
            </a:lvl1pPr>
          </a:lstStyle>
          <a:p>
            <a:pPr>
              <a:defRPr/>
            </a:pPr>
            <a:fld id="{457D52D3-9B30-485D-BCDD-E0A0407E216B}" type="datetimeFigureOut">
              <a:rPr lang="en-US"/>
              <a:pPr>
                <a:defRPr/>
              </a:pPr>
              <a:t>8/2/2013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smtClean="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smtClean="0">
                <a:latin typeface="Arial" pitchFamily="34" charset="0"/>
                <a:cs typeface="Arial" pitchFamily="34" charset="0"/>
              </a:defRPr>
            </a:lvl1pPr>
          </a:lstStyle>
          <a:p>
            <a:pPr>
              <a:defRPr/>
            </a:pPr>
            <a:fld id="{B4A7C445-31AF-4BC4-8D8C-2EFA9149DD23}" type="slidenum">
              <a:rPr lang="en-US"/>
              <a:pPr>
                <a:defRPr/>
              </a:pPr>
              <a:t>‹#›</a:t>
            </a:fld>
            <a:endParaRPr lang="en-US"/>
          </a:p>
        </p:txBody>
      </p:sp>
    </p:spTree>
    <p:extLst>
      <p:ext uri="{BB962C8B-B14F-4D97-AF65-F5344CB8AC3E}">
        <p14:creationId xmlns:p14="http://schemas.microsoft.com/office/powerpoint/2010/main" val="3760777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311B8-D8BD-4466-8412-30AC96C384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8E5D7-94CB-4244-962D-A35C51C4F5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FF273E-7BB2-445D-9C29-7BF312C9B1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70DA90-7564-49EC-BE4E-C871024DB7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608E2B-1B21-4792-BF53-E98BBAA8B4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875CBF-8C6E-4428-9B0A-156D1A49AA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CEEEDE-F6BD-4F98-B3AD-9F7430FFDB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43F70F-BA41-4A8E-826A-B5F105413E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E40F1F-298A-4330-A0B8-83DCD1879B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867EE6-5576-4B68-96FF-2DBF231DA8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E73A1-B8DA-40F8-8B99-AFE4A934D8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5BB9EE6C-136A-40E0-99B7-2306A85697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b="1" dirty="0" smtClean="0"/>
              <a:t>PTA/OTA 106</a:t>
            </a:r>
            <a:br>
              <a:rPr lang="en-US" b="1" dirty="0" smtClean="0"/>
            </a:br>
            <a:r>
              <a:rPr lang="en-US" b="1" dirty="0" smtClean="0"/>
              <a:t>Unit 1 Lecture 1B</a:t>
            </a:r>
          </a:p>
        </p:txBody>
      </p:sp>
      <p:pic>
        <p:nvPicPr>
          <p:cNvPr id="2051" name="Picture 3" descr="C:\Documents and Settings\GaryB\Local Settings\Temporary Internet Files\Content.IE5\TQMHIGWP\MPj04387460000[1].jpg"/>
          <p:cNvPicPr>
            <a:picLocks noGrp="1" noChangeAspect="1" noChangeArrowheads="1"/>
          </p:cNvPicPr>
          <p:nvPr>
            <p:ph idx="1"/>
          </p:nvPr>
        </p:nvPicPr>
        <p:blipFill>
          <a:blip r:embed="rId2" cstate="print"/>
          <a:srcRect/>
          <a:stretch>
            <a:fillRect/>
          </a:stretch>
        </p:blipFill>
        <p:spPr>
          <a:xfrm>
            <a:off x="2819400" y="1752600"/>
            <a:ext cx="3600450" cy="48006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midbrain or mesencephalon</a:t>
            </a:r>
          </a:p>
        </p:txBody>
      </p:sp>
      <p:sp>
        <p:nvSpPr>
          <p:cNvPr id="11267" name="Rectangle 5"/>
          <p:cNvSpPr>
            <a:spLocks noChangeArrowheads="1"/>
          </p:cNvSpPr>
          <p:nvPr/>
        </p:nvSpPr>
        <p:spPr bwMode="auto">
          <a:xfrm>
            <a:off x="4191000" y="1524000"/>
            <a:ext cx="4953000" cy="5105400"/>
          </a:xfrm>
          <a:prstGeom prst="rect">
            <a:avLst/>
          </a:prstGeom>
          <a:noFill/>
          <a:ln w="9525">
            <a:noFill/>
            <a:miter lim="800000"/>
            <a:headEnd/>
            <a:tailEnd/>
          </a:ln>
        </p:spPr>
        <p:txBody>
          <a:bodyPr/>
          <a:lstStyle/>
          <a:p>
            <a:pPr marL="533400" indent="-533400">
              <a:spcBef>
                <a:spcPct val="20000"/>
              </a:spcBef>
              <a:buFontTx/>
              <a:buChar char="•"/>
            </a:pPr>
            <a:r>
              <a:rPr lang="en-US" sz="2000" b="1" dirty="0" err="1"/>
              <a:t>Sustantia</a:t>
            </a:r>
            <a:r>
              <a:rPr lang="en-US" sz="2000" b="1" dirty="0"/>
              <a:t> </a:t>
            </a:r>
            <a:r>
              <a:rPr lang="en-US" sz="2000" b="1" dirty="0" err="1"/>
              <a:t>nigra</a:t>
            </a:r>
            <a:r>
              <a:rPr lang="en-US" sz="2000" b="1" dirty="0"/>
              <a:t>:</a:t>
            </a:r>
          </a:p>
          <a:p>
            <a:pPr marL="533400" indent="-533400">
              <a:spcBef>
                <a:spcPct val="20000"/>
              </a:spcBef>
            </a:pPr>
            <a:r>
              <a:rPr lang="en-US" sz="2000" b="1" dirty="0"/>
              <a:t>	Nuclei that control subconscious muscle activities through the production of dopamine</a:t>
            </a:r>
          </a:p>
          <a:p>
            <a:pPr marL="533400" indent="-533400">
              <a:spcBef>
                <a:spcPct val="20000"/>
              </a:spcBef>
              <a:buFontTx/>
              <a:buChar char="•"/>
            </a:pPr>
            <a:r>
              <a:rPr lang="en-US" sz="2000" b="1" dirty="0"/>
              <a:t>Red Nuclei:  relay area for motor tracts that control coordinated muscular movements</a:t>
            </a:r>
          </a:p>
          <a:p>
            <a:pPr marL="533400" indent="-533400">
              <a:spcBef>
                <a:spcPct val="20000"/>
              </a:spcBef>
              <a:buFontTx/>
              <a:buChar char="•"/>
            </a:pPr>
            <a:r>
              <a:rPr lang="en-US" sz="2000" b="1" dirty="0"/>
              <a:t>Headquarters of the Reticular formation, the reticular activating system (RAS).  Network of interconnected nuclei throughout the brain that produces heightened alertness and excitement or generalized lethargy and sleep</a:t>
            </a:r>
          </a:p>
        </p:txBody>
      </p:sp>
      <p:pic>
        <p:nvPicPr>
          <p:cNvPr id="11268" name="Picture 6" descr="173867"/>
          <p:cNvPicPr>
            <a:picLocks noChangeAspect="1" noChangeArrowheads="1"/>
          </p:cNvPicPr>
          <p:nvPr/>
        </p:nvPicPr>
        <p:blipFill>
          <a:blip r:embed="rId2" cstate="print"/>
          <a:srcRect/>
          <a:stretch>
            <a:fillRect/>
          </a:stretch>
        </p:blipFill>
        <p:spPr bwMode="auto">
          <a:xfrm>
            <a:off x="228600" y="1981200"/>
            <a:ext cx="3810000" cy="365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78" y="166457"/>
            <a:ext cx="7772400" cy="990600"/>
          </a:xfrm>
        </p:spPr>
        <p:txBody>
          <a:bodyPr/>
          <a:lstStyle/>
          <a:p>
            <a:r>
              <a:rPr lang="en-US" sz="3200" dirty="0" smtClean="0"/>
              <a:t>Function and Structure of </a:t>
            </a:r>
            <a:r>
              <a:rPr lang="en-US" sz="3200" dirty="0"/>
              <a:t>the Reticular </a:t>
            </a:r>
            <a:r>
              <a:rPr lang="en-US" sz="3200" dirty="0" smtClean="0"/>
              <a:t>Formation</a:t>
            </a:r>
            <a:endParaRPr lang="en-US" sz="3200" dirty="0"/>
          </a:p>
        </p:txBody>
      </p:sp>
      <p:sp>
        <p:nvSpPr>
          <p:cNvPr id="3" name="Vertical Text Placeholder 2"/>
          <p:cNvSpPr>
            <a:spLocks noGrp="1"/>
          </p:cNvSpPr>
          <p:nvPr>
            <p:ph type="subTitle" idx="1"/>
          </p:nvPr>
        </p:nvSpPr>
        <p:spPr>
          <a:xfrm>
            <a:off x="685800" y="1295400"/>
            <a:ext cx="7924800" cy="17526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Rectangle 3"/>
          <p:cNvSpPr/>
          <p:nvPr/>
        </p:nvSpPr>
        <p:spPr>
          <a:xfrm>
            <a:off x="505287" y="1371600"/>
            <a:ext cx="8001000" cy="5293757"/>
          </a:xfrm>
          <a:prstGeom prst="rect">
            <a:avLst/>
          </a:prstGeom>
        </p:spPr>
        <p:txBody>
          <a:bodyPr wrap="square">
            <a:spAutoFit/>
          </a:bodyPr>
          <a:lstStyle/>
          <a:p>
            <a:pPr marL="285750" indent="-285750">
              <a:buFont typeface="Arial" pitchFamily="34" charset="0"/>
              <a:buChar char="•"/>
            </a:pPr>
            <a:r>
              <a:rPr lang="en-US" sz="2000" i="1" dirty="0"/>
              <a:t>The Reticular Activating System is the attention center in the brain. It is the key to "turning on your brain," and also seems to be the center of </a:t>
            </a:r>
            <a:r>
              <a:rPr lang="en-US" sz="2000" i="1" dirty="0" smtClean="0"/>
              <a:t>motivation.  </a:t>
            </a:r>
            <a:r>
              <a:rPr lang="en-US" sz="2000" i="1" dirty="0" err="1" smtClean="0"/>
              <a:t>Ie</a:t>
            </a:r>
            <a:r>
              <a:rPr lang="en-US" sz="2000" i="1" dirty="0"/>
              <a:t>, helps mediate transitions from </a:t>
            </a:r>
            <a:r>
              <a:rPr lang="en-US" sz="2000" i="1" dirty="0" smtClean="0"/>
              <a:t>sleep and relaxed wakefulness to </a:t>
            </a:r>
            <a:r>
              <a:rPr lang="en-US" sz="2000" i="1" dirty="0"/>
              <a:t>periods of high </a:t>
            </a:r>
            <a:r>
              <a:rPr lang="en-US" sz="2000" i="1" dirty="0" smtClean="0"/>
              <a:t>attention.</a:t>
            </a:r>
          </a:p>
          <a:p>
            <a:pPr marL="285750" indent="-285750">
              <a:buFont typeface="Arial" pitchFamily="34" charset="0"/>
              <a:buChar char="•"/>
            </a:pPr>
            <a:r>
              <a:rPr lang="en-US" sz="2000" i="1" dirty="0" smtClean="0"/>
              <a:t>In </a:t>
            </a:r>
            <a:r>
              <a:rPr lang="en-US" sz="2000" i="1" dirty="0"/>
              <a:t>order that the brain may sleep, there must be a reduction in ascending afferent activity reaching the cortex by suppression of the RAS</a:t>
            </a:r>
            <a:endParaRPr lang="en-US" sz="2000" i="1" dirty="0" smtClean="0"/>
          </a:p>
          <a:p>
            <a:pPr marL="285750" indent="-285750">
              <a:buFont typeface="Arial" pitchFamily="34" charset="0"/>
              <a:buChar char="•"/>
            </a:pPr>
            <a:r>
              <a:rPr lang="en-US" sz="2000" i="1" dirty="0"/>
              <a:t>the Reticular Activating System is a very complex collection of neurons that serve as a point of convergence for signals from the external world and from interior environment</a:t>
            </a:r>
            <a:r>
              <a:rPr lang="en-US" sz="2000" i="1" dirty="0" smtClean="0"/>
              <a:t>.</a:t>
            </a:r>
            <a:endParaRPr lang="en-US" sz="2000" i="1" dirty="0"/>
          </a:p>
          <a:p>
            <a:pPr marL="285750" indent="-285750">
              <a:buFont typeface="Arial" pitchFamily="34" charset="0"/>
              <a:buChar char="•"/>
            </a:pPr>
            <a:r>
              <a:rPr lang="en-US" sz="2000" i="1" dirty="0" smtClean="0"/>
              <a:t>It plays </a:t>
            </a:r>
            <a:r>
              <a:rPr lang="en-US" sz="2000" i="1" dirty="0"/>
              <a:t>a significant role in determining whether a person can learn and remember things well or not, on whether or not a person is impulsive or self-controlled, on whether or not a person has high or low motor activity levels, and on whether or not a person is highly motivated or bored easily.</a:t>
            </a:r>
          </a:p>
          <a:p>
            <a:pPr marL="285750" indent="-285750">
              <a:buFont typeface="Arial" pitchFamily="34" charset="0"/>
              <a:buChar char="•"/>
            </a:pPr>
            <a:endParaRPr lang="en-US" sz="2000" dirty="0"/>
          </a:p>
          <a:p>
            <a:endParaRPr lang="en-US" dirty="0"/>
          </a:p>
        </p:txBody>
      </p:sp>
    </p:spTree>
    <p:extLst>
      <p:ext uri="{BB962C8B-B14F-4D97-AF65-F5344CB8AC3E}">
        <p14:creationId xmlns:p14="http://schemas.microsoft.com/office/powerpoint/2010/main" val="31520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Function and Structure of the Reticular Formation</a:t>
            </a:r>
          </a:p>
        </p:txBody>
      </p:sp>
      <p:sp>
        <p:nvSpPr>
          <p:cNvPr id="3" name="Content Placeholder 2"/>
          <p:cNvSpPr>
            <a:spLocks noGrp="1"/>
          </p:cNvSpPr>
          <p:nvPr>
            <p:ph idx="1"/>
          </p:nvPr>
        </p:nvSpPr>
        <p:spPr/>
        <p:txBody>
          <a:bodyPr/>
          <a:lstStyle/>
          <a:p>
            <a:pPr marL="0" indent="0">
              <a:buNone/>
            </a:pPr>
            <a:r>
              <a:rPr lang="en-US" sz="2000" b="1" dirty="0"/>
              <a:t>Developmental </a:t>
            </a:r>
            <a:r>
              <a:rPr lang="en-US" sz="2000" b="1" dirty="0" smtClean="0"/>
              <a:t>Influences:</a:t>
            </a:r>
            <a:endParaRPr lang="en-US" sz="2000" b="1" dirty="0"/>
          </a:p>
          <a:p>
            <a:r>
              <a:rPr lang="en-US" sz="2000" i="1" dirty="0"/>
              <a:t>Preterm </a:t>
            </a:r>
            <a:r>
              <a:rPr lang="en-US" sz="2000" i="1" dirty="0" smtClean="0"/>
              <a:t>birth:  </a:t>
            </a:r>
            <a:r>
              <a:rPr lang="en-US" sz="2000" dirty="0"/>
              <a:t>Regardless of birth weight or weeks of gestation, premature birth induces persistent deleterious effects on pre-</a:t>
            </a:r>
            <a:r>
              <a:rPr lang="en-US" sz="2000" dirty="0" err="1"/>
              <a:t>attentional</a:t>
            </a:r>
            <a:r>
              <a:rPr lang="en-US" sz="2000" dirty="0"/>
              <a:t> (arousal and sleep-wake abnormalities), </a:t>
            </a:r>
            <a:r>
              <a:rPr lang="en-US" sz="2000" dirty="0" err="1"/>
              <a:t>attentional</a:t>
            </a:r>
            <a:r>
              <a:rPr lang="en-US" sz="2000" dirty="0"/>
              <a:t> (reaction time and sensory gating), and cortical mechanisms throughout development</a:t>
            </a:r>
            <a:endParaRPr lang="en-US" sz="2000" i="1" dirty="0"/>
          </a:p>
          <a:p>
            <a:r>
              <a:rPr lang="en-US" sz="2000" i="1" dirty="0"/>
              <a:t>Smoking </a:t>
            </a:r>
            <a:r>
              <a:rPr lang="en-US" sz="2000" i="1" dirty="0" smtClean="0"/>
              <a:t>during pregnancy: </a:t>
            </a:r>
            <a:r>
              <a:rPr lang="en-US" sz="2000" dirty="0"/>
              <a:t>exposure to cigarette smoke is known to produce lasting arousal, </a:t>
            </a:r>
            <a:r>
              <a:rPr lang="en-US" sz="2000" dirty="0" err="1"/>
              <a:t>attentional</a:t>
            </a:r>
            <a:r>
              <a:rPr lang="en-US" sz="2000" dirty="0"/>
              <a:t> and cognitive deficits in humans</a:t>
            </a:r>
            <a:endParaRPr lang="en-US" sz="2000" i="1" dirty="0" smtClean="0"/>
          </a:p>
          <a:p>
            <a:pPr marL="0" indent="0">
              <a:buNone/>
            </a:pPr>
            <a:endParaRPr lang="en-US" sz="2000" i="1" dirty="0"/>
          </a:p>
        </p:txBody>
      </p:sp>
    </p:spTree>
    <p:extLst>
      <p:ext uri="{BB962C8B-B14F-4D97-AF65-F5344CB8AC3E}">
        <p14:creationId xmlns:p14="http://schemas.microsoft.com/office/powerpoint/2010/main" val="205496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and Structure of the Reticular Formation</a:t>
            </a:r>
          </a:p>
        </p:txBody>
      </p:sp>
      <p:sp>
        <p:nvSpPr>
          <p:cNvPr id="3" name="Content Placeholder 2"/>
          <p:cNvSpPr>
            <a:spLocks noGrp="1"/>
          </p:cNvSpPr>
          <p:nvPr>
            <p:ph idx="1"/>
          </p:nvPr>
        </p:nvSpPr>
        <p:spPr/>
        <p:txBody>
          <a:bodyPr/>
          <a:lstStyle/>
          <a:p>
            <a:pPr marL="0" indent="0">
              <a:buNone/>
            </a:pPr>
            <a:r>
              <a:rPr lang="en-US" sz="2400" b="1" dirty="0"/>
              <a:t>Pathologies:</a:t>
            </a:r>
          </a:p>
          <a:p>
            <a:r>
              <a:rPr lang="en-US" sz="2400" i="1" dirty="0"/>
              <a:t>Given the importance of the RAS for modulating cortical changes, disorders of the RAS should result in alterations of sleep-wake cycles and disturbances in arousal. Has been implicated  in: </a:t>
            </a:r>
          </a:p>
          <a:p>
            <a:r>
              <a:rPr lang="en-US" sz="2400" i="1" dirty="0"/>
              <a:t>Schizophrenia</a:t>
            </a:r>
          </a:p>
          <a:p>
            <a:r>
              <a:rPr lang="en-US" sz="2400" i="1" dirty="0"/>
              <a:t>Narcolepsy</a:t>
            </a:r>
          </a:p>
          <a:p>
            <a:r>
              <a:rPr lang="en-US" sz="2400" i="1" dirty="0"/>
              <a:t>Progressive </a:t>
            </a:r>
            <a:r>
              <a:rPr lang="en-US" sz="2400" i="1" dirty="0" err="1"/>
              <a:t>supranuclear</a:t>
            </a:r>
            <a:r>
              <a:rPr lang="en-US" sz="2400" i="1" dirty="0"/>
              <a:t>  palsy (PSP)</a:t>
            </a:r>
          </a:p>
          <a:p>
            <a:r>
              <a:rPr lang="en-US" sz="2400" i="1" dirty="0"/>
              <a:t>Depression, autism, Alzheimer’s disease, attention deficit disorder</a:t>
            </a:r>
          </a:p>
          <a:p>
            <a:endParaRPr lang="en-US" dirty="0"/>
          </a:p>
        </p:txBody>
      </p:sp>
    </p:spTree>
    <p:extLst>
      <p:ext uri="{BB962C8B-B14F-4D97-AF65-F5344CB8AC3E}">
        <p14:creationId xmlns:p14="http://schemas.microsoft.com/office/powerpoint/2010/main" val="360383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midbrain or mesencephalon</a:t>
            </a:r>
          </a:p>
        </p:txBody>
      </p:sp>
      <p:sp>
        <p:nvSpPr>
          <p:cNvPr id="12291" name="Rectangle 5"/>
          <p:cNvSpPr>
            <a:spLocks noChangeArrowheads="1"/>
          </p:cNvSpPr>
          <p:nvPr/>
        </p:nvSpPr>
        <p:spPr bwMode="auto">
          <a:xfrm>
            <a:off x="5943600" y="1524000"/>
            <a:ext cx="3200400" cy="5181600"/>
          </a:xfrm>
          <a:prstGeom prst="rect">
            <a:avLst/>
          </a:prstGeom>
          <a:noFill/>
          <a:ln w="9525">
            <a:noFill/>
            <a:miter lim="800000"/>
            <a:headEnd/>
            <a:tailEnd/>
          </a:ln>
        </p:spPr>
        <p:txBody>
          <a:bodyPr/>
          <a:lstStyle/>
          <a:p>
            <a:pPr marL="533400" indent="-533400">
              <a:spcBef>
                <a:spcPct val="20000"/>
              </a:spcBef>
              <a:buFontTx/>
              <a:buChar char="•"/>
            </a:pPr>
            <a:r>
              <a:rPr lang="en-US" sz="2000" b="1"/>
              <a:t>Nuclei associated with two cranial nerves:</a:t>
            </a:r>
          </a:p>
          <a:p>
            <a:pPr marL="533400" indent="-533400">
              <a:spcBef>
                <a:spcPct val="20000"/>
              </a:spcBef>
            </a:pPr>
            <a:r>
              <a:rPr lang="en-US" sz="2000" b="1"/>
              <a:t>1.	Oculomotor: controls movement of the eyeballs, constriction of the pupil, and shape of the lens</a:t>
            </a:r>
          </a:p>
          <a:p>
            <a:pPr marL="533400" indent="-533400">
              <a:spcBef>
                <a:spcPct val="20000"/>
              </a:spcBef>
            </a:pPr>
            <a:endParaRPr lang="en-US" sz="2000" b="1"/>
          </a:p>
          <a:p>
            <a:pPr marL="533400" indent="-533400">
              <a:spcBef>
                <a:spcPct val="20000"/>
              </a:spcBef>
            </a:pPr>
            <a:r>
              <a:rPr lang="en-US" sz="2000" b="1"/>
              <a:t>2.  Trochlear controls movement of the eyeballs, specifically the Superior oblique muscle. </a:t>
            </a:r>
          </a:p>
        </p:txBody>
      </p:sp>
      <p:pic>
        <p:nvPicPr>
          <p:cNvPr id="12292" name="Picture 6" descr="173873"/>
          <p:cNvPicPr>
            <a:picLocks noChangeAspect="1" noChangeArrowheads="1"/>
          </p:cNvPicPr>
          <p:nvPr/>
        </p:nvPicPr>
        <p:blipFill>
          <a:blip r:embed="rId2" cstate="print"/>
          <a:srcRect/>
          <a:stretch>
            <a:fillRect/>
          </a:stretch>
        </p:blipFill>
        <p:spPr bwMode="auto">
          <a:xfrm>
            <a:off x="152400" y="1757363"/>
            <a:ext cx="5638800" cy="47418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dirty="0"/>
              <a:t>Structural and Functional areas of the Cerebellum</a:t>
            </a:r>
          </a:p>
        </p:txBody>
      </p:sp>
      <p:sp>
        <p:nvSpPr>
          <p:cNvPr id="13315" name="Rectangle 5"/>
          <p:cNvSpPr>
            <a:spLocks noChangeArrowheads="1"/>
          </p:cNvSpPr>
          <p:nvPr/>
        </p:nvSpPr>
        <p:spPr bwMode="auto">
          <a:xfrm>
            <a:off x="4191000" y="1371600"/>
            <a:ext cx="4953000" cy="5486400"/>
          </a:xfrm>
          <a:prstGeom prst="rect">
            <a:avLst/>
          </a:prstGeom>
          <a:noFill/>
          <a:ln w="9525">
            <a:noFill/>
            <a:miter lim="800000"/>
            <a:headEnd/>
            <a:tailEnd/>
          </a:ln>
        </p:spPr>
        <p:txBody>
          <a:bodyPr/>
          <a:lstStyle/>
          <a:p>
            <a:pPr marL="533400" indent="-533400">
              <a:lnSpc>
                <a:spcPct val="90000"/>
              </a:lnSpc>
              <a:spcBef>
                <a:spcPct val="20000"/>
              </a:spcBef>
              <a:buFontTx/>
              <a:buChar char="•"/>
            </a:pPr>
            <a:r>
              <a:rPr lang="en-US" sz="2000" b="1" dirty="0"/>
              <a:t>Second-largest part of the brain</a:t>
            </a:r>
          </a:p>
          <a:p>
            <a:pPr marL="533400" indent="-533400">
              <a:lnSpc>
                <a:spcPct val="90000"/>
              </a:lnSpc>
              <a:spcBef>
                <a:spcPct val="20000"/>
              </a:spcBef>
              <a:buFontTx/>
              <a:buChar char="•"/>
            </a:pPr>
            <a:r>
              <a:rPr lang="en-US" sz="2000" b="1" dirty="0" smtClean="0"/>
              <a:t>with </a:t>
            </a:r>
            <a:r>
              <a:rPr lang="en-US" sz="2000" b="1" dirty="0"/>
              <a:t>the motor areas of cerebrum to help provide smooth and coordinated skeletal muscle contractions and movements</a:t>
            </a:r>
          </a:p>
          <a:p>
            <a:pPr marL="533400" indent="-533400">
              <a:lnSpc>
                <a:spcPct val="90000"/>
              </a:lnSpc>
              <a:spcBef>
                <a:spcPct val="20000"/>
              </a:spcBef>
              <a:buFontTx/>
              <a:buChar char="•"/>
            </a:pPr>
            <a:r>
              <a:rPr lang="en-US" sz="2000" b="1" dirty="0"/>
              <a:t>Folia:  leave like gray matter of the </a:t>
            </a:r>
            <a:r>
              <a:rPr lang="en-US" sz="2000" b="1" dirty="0" err="1"/>
              <a:t>cerebellar</a:t>
            </a:r>
            <a:r>
              <a:rPr lang="en-US" sz="2000" b="1" dirty="0"/>
              <a:t> cortex</a:t>
            </a:r>
          </a:p>
          <a:p>
            <a:pPr marL="533400" indent="-533400">
              <a:lnSpc>
                <a:spcPct val="90000"/>
              </a:lnSpc>
              <a:spcBef>
                <a:spcPct val="20000"/>
              </a:spcBef>
              <a:buFontTx/>
              <a:buChar char="•"/>
            </a:pPr>
            <a:r>
              <a:rPr lang="en-US" sz="2000" b="1" dirty="0"/>
              <a:t>Arbor Vitae:  white matter tracts</a:t>
            </a:r>
          </a:p>
          <a:p>
            <a:pPr marL="533400" indent="-533400">
              <a:lnSpc>
                <a:spcPct val="90000"/>
              </a:lnSpc>
              <a:spcBef>
                <a:spcPct val="20000"/>
              </a:spcBef>
              <a:buFontTx/>
              <a:buChar char="•"/>
            </a:pPr>
            <a:r>
              <a:rPr lang="en-US" sz="2000" b="1" dirty="0"/>
              <a:t>Connections:</a:t>
            </a:r>
          </a:p>
          <a:p>
            <a:pPr marL="533400" indent="-533400">
              <a:lnSpc>
                <a:spcPct val="90000"/>
              </a:lnSpc>
              <a:spcBef>
                <a:spcPct val="20000"/>
              </a:spcBef>
              <a:buFontTx/>
              <a:buAutoNum type="arabicPeriod"/>
            </a:pPr>
            <a:r>
              <a:rPr lang="en-US" sz="2000" b="1" dirty="0"/>
              <a:t>Inferior </a:t>
            </a:r>
            <a:r>
              <a:rPr lang="en-US" sz="2000" b="1" dirty="0" err="1"/>
              <a:t>Cerebellar</a:t>
            </a:r>
            <a:r>
              <a:rPr lang="en-US" sz="2000" b="1" dirty="0"/>
              <a:t> Peduncles</a:t>
            </a:r>
          </a:p>
          <a:p>
            <a:pPr marL="533400" indent="-533400">
              <a:lnSpc>
                <a:spcPct val="90000"/>
              </a:lnSpc>
              <a:spcBef>
                <a:spcPct val="20000"/>
              </a:spcBef>
            </a:pPr>
            <a:r>
              <a:rPr lang="en-US" sz="2000" b="1" dirty="0"/>
              <a:t>	Medulla to cerebellum</a:t>
            </a:r>
          </a:p>
          <a:p>
            <a:pPr marL="533400" indent="-533400">
              <a:lnSpc>
                <a:spcPct val="90000"/>
              </a:lnSpc>
              <a:spcBef>
                <a:spcPct val="20000"/>
              </a:spcBef>
              <a:buFontTx/>
              <a:buAutoNum type="arabicPeriod" startAt="2"/>
            </a:pPr>
            <a:r>
              <a:rPr lang="en-US" sz="2000" b="1" dirty="0"/>
              <a:t>Middle </a:t>
            </a:r>
            <a:r>
              <a:rPr lang="en-US" sz="2000" b="1" dirty="0" err="1"/>
              <a:t>Cerebellar</a:t>
            </a:r>
            <a:r>
              <a:rPr lang="en-US" sz="2000" b="1" dirty="0"/>
              <a:t> Peduncles</a:t>
            </a:r>
          </a:p>
          <a:p>
            <a:pPr marL="533400" indent="-533400">
              <a:lnSpc>
                <a:spcPct val="90000"/>
              </a:lnSpc>
              <a:spcBef>
                <a:spcPct val="20000"/>
              </a:spcBef>
            </a:pPr>
            <a:r>
              <a:rPr lang="en-US" sz="2000" b="1" dirty="0"/>
              <a:t>	Pons to cerebellum</a:t>
            </a:r>
          </a:p>
          <a:p>
            <a:pPr marL="533400" indent="-533400">
              <a:lnSpc>
                <a:spcPct val="90000"/>
              </a:lnSpc>
              <a:spcBef>
                <a:spcPct val="20000"/>
              </a:spcBef>
              <a:buFontTx/>
              <a:buAutoNum type="arabicPeriod" startAt="3"/>
            </a:pPr>
            <a:r>
              <a:rPr lang="en-US" sz="2000" b="1" dirty="0"/>
              <a:t>Superior </a:t>
            </a:r>
            <a:r>
              <a:rPr lang="en-US" sz="2000" b="1" dirty="0" err="1"/>
              <a:t>Cerebellar</a:t>
            </a:r>
            <a:r>
              <a:rPr lang="en-US" sz="2000" b="1" dirty="0"/>
              <a:t> Peduncles</a:t>
            </a:r>
          </a:p>
          <a:p>
            <a:pPr marL="533400" indent="-533400">
              <a:lnSpc>
                <a:spcPct val="90000"/>
              </a:lnSpc>
              <a:spcBef>
                <a:spcPct val="20000"/>
              </a:spcBef>
            </a:pPr>
            <a:r>
              <a:rPr lang="en-US" sz="2000" b="1" dirty="0"/>
              <a:t>	Midbrain to cerebellum </a:t>
            </a:r>
          </a:p>
        </p:txBody>
      </p:sp>
      <p:pic>
        <p:nvPicPr>
          <p:cNvPr id="13316" name="Picture 6" descr="173878"/>
          <p:cNvPicPr>
            <a:picLocks noChangeAspect="1" noChangeArrowheads="1"/>
          </p:cNvPicPr>
          <p:nvPr/>
        </p:nvPicPr>
        <p:blipFill>
          <a:blip r:embed="rId2" cstate="print"/>
          <a:srcRect/>
          <a:stretch>
            <a:fillRect/>
          </a:stretch>
        </p:blipFill>
        <p:spPr bwMode="auto">
          <a:xfrm>
            <a:off x="0" y="2286000"/>
            <a:ext cx="4191000" cy="31988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solidFill>
                  <a:schemeClr val="tx1"/>
                </a:solidFill>
              </a:rPr>
              <a:t>Structural and Functional areas of the Cerebellum</a:t>
            </a:r>
            <a:r>
              <a:rPr lang="en-US" b="1" dirty="0" smtClean="0"/>
              <a:t/>
            </a:r>
            <a:br>
              <a:rPr lang="en-US" b="1" dirty="0" smtClean="0"/>
            </a:br>
            <a:endParaRPr lang="en-US" dirty="0"/>
          </a:p>
        </p:txBody>
      </p:sp>
      <p:sp>
        <p:nvSpPr>
          <p:cNvPr id="3" name="Content Placeholder 2"/>
          <p:cNvSpPr>
            <a:spLocks noGrp="1"/>
          </p:cNvSpPr>
          <p:nvPr>
            <p:ph idx="1"/>
          </p:nvPr>
        </p:nvSpPr>
        <p:spPr>
          <a:xfrm>
            <a:off x="457200" y="1447800"/>
            <a:ext cx="8229600" cy="5029200"/>
          </a:xfrm>
        </p:spPr>
        <p:txBody>
          <a:bodyPr/>
          <a:lstStyle/>
          <a:p>
            <a:r>
              <a:rPr lang="en-US" sz="2400" dirty="0" smtClean="0"/>
              <a:t>Responsible for muscle synergy (coordination)</a:t>
            </a:r>
          </a:p>
          <a:p>
            <a:r>
              <a:rPr lang="en-US" sz="2400" dirty="0" smtClean="0"/>
              <a:t>Coordinates the action of muscle groups</a:t>
            </a:r>
          </a:p>
          <a:p>
            <a:r>
              <a:rPr lang="en-US" sz="2400" dirty="0" smtClean="0"/>
              <a:t>Is a monitor of other neurological centers, such as those the initiate muscle contractions and auditory and visual centers.</a:t>
            </a:r>
          </a:p>
          <a:p>
            <a:endParaRPr lang="en-US" sz="2400" dirty="0" smtClean="0"/>
          </a:p>
          <a:p>
            <a:r>
              <a:rPr lang="en-US" sz="2400" b="1" dirty="0" smtClean="0"/>
              <a:t>Dysfunction:  </a:t>
            </a:r>
            <a:r>
              <a:rPr lang="en-US" sz="2400" dirty="0" smtClean="0"/>
              <a:t>Viral infections </a:t>
            </a:r>
            <a:r>
              <a:rPr lang="en-US" sz="2400" b="1" dirty="0" smtClean="0"/>
              <a:t>(</a:t>
            </a:r>
            <a:r>
              <a:rPr lang="en-US" sz="2400" dirty="0" smtClean="0"/>
              <a:t>Epstein-Barr, </a:t>
            </a:r>
            <a:r>
              <a:rPr lang="en-US" sz="2400" dirty="0" err="1" smtClean="0"/>
              <a:t>mycoplasma</a:t>
            </a:r>
            <a:r>
              <a:rPr lang="en-US" sz="2400" dirty="0" smtClean="0"/>
              <a:t> pneumonia, chickenpox) / lesions</a:t>
            </a:r>
            <a:endParaRPr lang="en-US" sz="2400" b="1" dirty="0" smtClean="0"/>
          </a:p>
          <a:p>
            <a:r>
              <a:rPr lang="en-US" sz="2400" b="1" dirty="0" smtClean="0"/>
              <a:t>Ataxia:  </a:t>
            </a:r>
            <a:r>
              <a:rPr lang="en-US" sz="2400" dirty="0" smtClean="0"/>
              <a:t>uncoordinated muscle activity</a:t>
            </a:r>
          </a:p>
          <a:p>
            <a:r>
              <a:rPr lang="en-US" sz="2400" b="1" dirty="0" smtClean="0"/>
              <a:t>Tremor:  </a:t>
            </a:r>
            <a:r>
              <a:rPr lang="en-US" sz="2400" dirty="0" smtClean="0"/>
              <a:t>particularly intention tremor</a:t>
            </a:r>
          </a:p>
          <a:p>
            <a:r>
              <a:rPr lang="en-US" sz="2400" b="1" dirty="0" err="1" smtClean="0"/>
              <a:t>Nystagmus</a:t>
            </a:r>
            <a:r>
              <a:rPr lang="en-US" sz="2400" b="1" dirty="0" smtClean="0"/>
              <a:t>: </a:t>
            </a:r>
            <a:r>
              <a:rPr lang="en-US" sz="2400" dirty="0" smtClean="0"/>
              <a:t>involuntary eye movement</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Diencephalon</a:t>
            </a:r>
          </a:p>
        </p:txBody>
      </p:sp>
      <p:sp>
        <p:nvSpPr>
          <p:cNvPr id="14339" name="Rectangle 5"/>
          <p:cNvSpPr>
            <a:spLocks noChangeArrowheads="1"/>
          </p:cNvSpPr>
          <p:nvPr/>
        </p:nvSpPr>
        <p:spPr bwMode="auto">
          <a:xfrm>
            <a:off x="4191000" y="1371600"/>
            <a:ext cx="4953000" cy="5486400"/>
          </a:xfrm>
          <a:prstGeom prst="rect">
            <a:avLst/>
          </a:prstGeom>
          <a:noFill/>
          <a:ln w="9525">
            <a:noFill/>
            <a:miter lim="800000"/>
            <a:headEnd/>
            <a:tailEnd/>
          </a:ln>
        </p:spPr>
        <p:txBody>
          <a:bodyPr/>
          <a:lstStyle/>
          <a:p>
            <a:pPr marL="533400" indent="-533400">
              <a:spcBef>
                <a:spcPct val="20000"/>
              </a:spcBef>
            </a:pPr>
            <a:r>
              <a:rPr lang="en-US" sz="2400" b="1"/>
              <a:t>	Thalamus:</a:t>
            </a:r>
          </a:p>
          <a:p>
            <a:pPr marL="533400" indent="-533400">
              <a:spcBef>
                <a:spcPct val="20000"/>
              </a:spcBef>
            </a:pPr>
            <a:r>
              <a:rPr lang="en-US" sz="2400" b="1"/>
              <a:t>	Masses of gray matter organized into nuclei with interspersed tracts of white matter.</a:t>
            </a:r>
          </a:p>
          <a:p>
            <a:pPr marL="533400" indent="-533400">
              <a:spcBef>
                <a:spcPct val="20000"/>
              </a:spcBef>
            </a:pPr>
            <a:r>
              <a:rPr lang="en-US" sz="2400" b="1"/>
              <a:t>	Functions as a principal relay station for sensory impulses and cognition</a:t>
            </a:r>
          </a:p>
          <a:p>
            <a:pPr marL="533400" indent="-533400">
              <a:spcBef>
                <a:spcPct val="20000"/>
              </a:spcBef>
            </a:pPr>
            <a:endParaRPr lang="en-US" sz="2400" b="1"/>
          </a:p>
          <a:p>
            <a:pPr marL="533400" indent="-533400">
              <a:spcBef>
                <a:spcPct val="20000"/>
              </a:spcBef>
              <a:buFontTx/>
              <a:buChar char="•"/>
            </a:pPr>
            <a:r>
              <a:rPr lang="en-US" sz="2400" b="1"/>
              <a:t>Intermediate Mass:</a:t>
            </a:r>
          </a:p>
          <a:p>
            <a:pPr marL="533400" indent="-533400">
              <a:spcBef>
                <a:spcPct val="20000"/>
              </a:spcBef>
            </a:pPr>
            <a:r>
              <a:rPr lang="en-US" sz="2400" b="1"/>
              <a:t>	Bridge of gray matter connecting right and left sides</a:t>
            </a:r>
          </a:p>
        </p:txBody>
      </p:sp>
      <p:pic>
        <p:nvPicPr>
          <p:cNvPr id="14340" name="Picture 6" descr="173884"/>
          <p:cNvPicPr>
            <a:picLocks noChangeAspect="1" noChangeArrowheads="1"/>
          </p:cNvPicPr>
          <p:nvPr/>
        </p:nvPicPr>
        <p:blipFill>
          <a:blip r:embed="rId2" cstate="print"/>
          <a:srcRect/>
          <a:stretch>
            <a:fillRect/>
          </a:stretch>
        </p:blipFill>
        <p:spPr bwMode="auto">
          <a:xfrm>
            <a:off x="0" y="2560638"/>
            <a:ext cx="4648200" cy="31607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Diencephalon</a:t>
            </a:r>
          </a:p>
        </p:txBody>
      </p:sp>
      <p:sp>
        <p:nvSpPr>
          <p:cNvPr id="15363" name="Rectangle 5"/>
          <p:cNvSpPr>
            <a:spLocks noChangeArrowheads="1"/>
          </p:cNvSpPr>
          <p:nvPr/>
        </p:nvSpPr>
        <p:spPr bwMode="auto">
          <a:xfrm>
            <a:off x="4191000" y="1371600"/>
            <a:ext cx="4953000" cy="5486400"/>
          </a:xfrm>
          <a:prstGeom prst="rect">
            <a:avLst/>
          </a:prstGeom>
          <a:noFill/>
          <a:ln w="9525">
            <a:noFill/>
            <a:miter lim="800000"/>
            <a:headEnd/>
            <a:tailEnd/>
          </a:ln>
        </p:spPr>
        <p:txBody>
          <a:bodyPr/>
          <a:lstStyle/>
          <a:p>
            <a:pPr marL="533400" indent="-533400">
              <a:spcBef>
                <a:spcPct val="20000"/>
              </a:spcBef>
            </a:pPr>
            <a:r>
              <a:rPr lang="en-US" sz="2400" b="1"/>
              <a:t>	Thalamus:</a:t>
            </a:r>
          </a:p>
          <a:p>
            <a:pPr marL="533400" indent="-533400">
              <a:spcBef>
                <a:spcPct val="20000"/>
              </a:spcBef>
            </a:pPr>
            <a:r>
              <a:rPr lang="en-US" sz="2400" b="1"/>
              <a:t>	Masses of gray matter organized into nuclei with interspersed tracts of white matter.</a:t>
            </a:r>
          </a:p>
          <a:p>
            <a:pPr marL="533400" indent="-533400">
              <a:spcBef>
                <a:spcPct val="20000"/>
              </a:spcBef>
            </a:pPr>
            <a:r>
              <a:rPr lang="en-US" sz="2400" b="1"/>
              <a:t>	Functions as a principal relay station for sensory impulses and cognition</a:t>
            </a:r>
          </a:p>
          <a:p>
            <a:pPr marL="533400" indent="-533400">
              <a:spcBef>
                <a:spcPct val="20000"/>
              </a:spcBef>
            </a:pPr>
            <a:endParaRPr lang="en-US" sz="2400" b="1"/>
          </a:p>
          <a:p>
            <a:pPr marL="533400" indent="-533400">
              <a:spcBef>
                <a:spcPct val="20000"/>
              </a:spcBef>
              <a:buFontTx/>
              <a:buChar char="•"/>
            </a:pPr>
            <a:r>
              <a:rPr lang="en-US" sz="2400" b="1"/>
              <a:t>Intermediate Mass:</a:t>
            </a:r>
          </a:p>
          <a:p>
            <a:pPr marL="533400" indent="-533400">
              <a:spcBef>
                <a:spcPct val="20000"/>
              </a:spcBef>
            </a:pPr>
            <a:r>
              <a:rPr lang="en-US" sz="2400" b="1"/>
              <a:t>	Bridge of gray matter connecting right and left sides</a:t>
            </a:r>
          </a:p>
        </p:txBody>
      </p:sp>
      <p:pic>
        <p:nvPicPr>
          <p:cNvPr id="15364" name="Picture 6" descr="177449"/>
          <p:cNvPicPr>
            <a:picLocks noChangeAspect="1" noChangeArrowheads="1"/>
          </p:cNvPicPr>
          <p:nvPr/>
        </p:nvPicPr>
        <p:blipFill>
          <a:blip r:embed="rId2" cstate="print"/>
          <a:srcRect/>
          <a:stretch>
            <a:fillRect/>
          </a:stretch>
        </p:blipFill>
        <p:spPr bwMode="auto">
          <a:xfrm>
            <a:off x="200025" y="1371600"/>
            <a:ext cx="4354513"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Diencephalon</a:t>
            </a:r>
          </a:p>
        </p:txBody>
      </p:sp>
      <p:sp>
        <p:nvSpPr>
          <p:cNvPr id="16387" name="Rectangle 5"/>
          <p:cNvSpPr>
            <a:spLocks noChangeArrowheads="1"/>
          </p:cNvSpPr>
          <p:nvPr/>
        </p:nvSpPr>
        <p:spPr bwMode="auto">
          <a:xfrm>
            <a:off x="4724400" y="1600200"/>
            <a:ext cx="4419600" cy="4191000"/>
          </a:xfrm>
          <a:prstGeom prst="rect">
            <a:avLst/>
          </a:prstGeom>
          <a:noFill/>
          <a:ln w="9525">
            <a:noFill/>
            <a:miter lim="800000"/>
            <a:headEnd/>
            <a:tailEnd/>
          </a:ln>
        </p:spPr>
        <p:txBody>
          <a:bodyPr/>
          <a:lstStyle/>
          <a:p>
            <a:pPr marL="533400" indent="-533400">
              <a:spcBef>
                <a:spcPct val="20000"/>
              </a:spcBef>
            </a:pPr>
            <a:r>
              <a:rPr lang="en-US" sz="2400" b="1"/>
              <a:t>	</a:t>
            </a:r>
            <a:r>
              <a:rPr lang="en-US" sz="2000" b="1"/>
              <a:t>Nuclei of the Thalamus:</a:t>
            </a:r>
          </a:p>
          <a:p>
            <a:pPr marL="533400" indent="-533400">
              <a:spcBef>
                <a:spcPct val="20000"/>
              </a:spcBef>
            </a:pPr>
            <a:r>
              <a:rPr lang="en-US" sz="2000" b="1"/>
              <a:t>	</a:t>
            </a:r>
          </a:p>
          <a:p>
            <a:pPr marL="533400" indent="-533400">
              <a:spcBef>
                <a:spcPct val="20000"/>
              </a:spcBef>
              <a:buFontTx/>
              <a:buAutoNum type="arabicPeriod"/>
            </a:pPr>
            <a:r>
              <a:rPr lang="en-US" sz="2000" b="1"/>
              <a:t>Medial Geniculate Nucleus:</a:t>
            </a:r>
          </a:p>
          <a:p>
            <a:pPr marL="533400" indent="-533400">
              <a:spcBef>
                <a:spcPct val="20000"/>
              </a:spcBef>
            </a:pPr>
            <a:r>
              <a:rPr lang="en-US" sz="2000" b="1"/>
              <a:t>	Relays auditory impulses</a:t>
            </a:r>
          </a:p>
          <a:p>
            <a:pPr marL="533400" indent="-533400">
              <a:spcBef>
                <a:spcPct val="20000"/>
              </a:spcBef>
              <a:buFontTx/>
              <a:buAutoNum type="arabicPeriod" startAt="2"/>
            </a:pPr>
            <a:r>
              <a:rPr lang="en-US" sz="2000" b="1"/>
              <a:t>Lateral Geniculate Nucleus</a:t>
            </a:r>
          </a:p>
          <a:p>
            <a:pPr marL="533400" indent="-533400">
              <a:spcBef>
                <a:spcPct val="20000"/>
              </a:spcBef>
            </a:pPr>
            <a:r>
              <a:rPr lang="en-US" sz="2000" b="1"/>
              <a:t>	Relays visual impulses</a:t>
            </a:r>
          </a:p>
          <a:p>
            <a:pPr marL="533400" indent="-533400">
              <a:spcBef>
                <a:spcPct val="20000"/>
              </a:spcBef>
              <a:buFontTx/>
              <a:buAutoNum type="arabicPeriod" startAt="3"/>
            </a:pPr>
            <a:r>
              <a:rPr lang="en-US" sz="2000" b="1"/>
              <a:t>Ventral Geniculate Nucleus</a:t>
            </a:r>
          </a:p>
          <a:p>
            <a:pPr marL="533400" indent="-533400">
              <a:spcBef>
                <a:spcPct val="20000"/>
              </a:spcBef>
            </a:pPr>
            <a:r>
              <a:rPr lang="en-US" sz="2000" b="1"/>
              <a:t>	Relays impulses of taste, somatic touch, somatic pressure, somatic temperature, somatic pain</a:t>
            </a:r>
          </a:p>
        </p:txBody>
      </p:sp>
      <p:pic>
        <p:nvPicPr>
          <p:cNvPr id="16388" name="Picture 6" descr="FG14_12b"/>
          <p:cNvPicPr>
            <a:picLocks noChangeAspect="1" noChangeArrowheads="1"/>
          </p:cNvPicPr>
          <p:nvPr/>
        </p:nvPicPr>
        <p:blipFill>
          <a:blip r:embed="rId2" cstate="print"/>
          <a:srcRect/>
          <a:stretch>
            <a:fillRect/>
          </a:stretch>
        </p:blipFill>
        <p:spPr bwMode="auto">
          <a:xfrm>
            <a:off x="0" y="2209800"/>
            <a:ext cx="4724400" cy="3543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Medulla Oblongata</a:t>
            </a:r>
          </a:p>
        </p:txBody>
      </p:sp>
      <p:sp>
        <p:nvSpPr>
          <p:cNvPr id="3075" name="Rectangle 5"/>
          <p:cNvSpPr>
            <a:spLocks noChangeArrowheads="1"/>
          </p:cNvSpPr>
          <p:nvPr/>
        </p:nvSpPr>
        <p:spPr bwMode="auto">
          <a:xfrm>
            <a:off x="4648200" y="1219200"/>
            <a:ext cx="4495800" cy="5257800"/>
          </a:xfrm>
          <a:prstGeom prst="rect">
            <a:avLst/>
          </a:prstGeom>
          <a:noFill/>
          <a:ln w="9525">
            <a:noFill/>
            <a:miter lim="800000"/>
            <a:headEnd/>
            <a:tailEnd/>
          </a:ln>
        </p:spPr>
        <p:txBody>
          <a:bodyPr/>
          <a:lstStyle/>
          <a:p>
            <a:pPr marL="533400" indent="-533400">
              <a:spcBef>
                <a:spcPct val="20000"/>
              </a:spcBef>
              <a:buFontTx/>
              <a:buChar char="•"/>
            </a:pPr>
            <a:r>
              <a:rPr lang="en-US" sz="2400" b="1"/>
              <a:t>Cardiovascular Center:</a:t>
            </a:r>
          </a:p>
          <a:p>
            <a:pPr marL="533400" indent="-533400">
              <a:spcBef>
                <a:spcPct val="20000"/>
              </a:spcBef>
            </a:pPr>
            <a:r>
              <a:rPr lang="en-US" sz="2400" b="1"/>
              <a:t>	Regulates the rate and force of the heartbeat 	and the diameter of blood vessels</a:t>
            </a:r>
          </a:p>
          <a:p>
            <a:pPr marL="533400" indent="-533400">
              <a:spcBef>
                <a:spcPct val="20000"/>
              </a:spcBef>
              <a:buFontTx/>
              <a:buChar char="•"/>
            </a:pPr>
            <a:r>
              <a:rPr lang="en-US" sz="2400" b="1"/>
              <a:t>Medullary Rhythmicity Area:</a:t>
            </a:r>
          </a:p>
          <a:p>
            <a:pPr marL="533400" indent="-533400">
              <a:spcBef>
                <a:spcPct val="20000"/>
              </a:spcBef>
            </a:pPr>
            <a:r>
              <a:rPr lang="en-US" sz="2400" b="1"/>
              <a:t>	adjusts the basic rhythm of breathing via  inspiratory and expiratory areas.</a:t>
            </a:r>
          </a:p>
          <a:p>
            <a:pPr marL="533400" indent="-533400">
              <a:spcBef>
                <a:spcPct val="20000"/>
              </a:spcBef>
              <a:buFontTx/>
              <a:buChar char="•"/>
            </a:pPr>
            <a:r>
              <a:rPr lang="en-US" sz="2400" b="1"/>
              <a:t>Other centers for vomiting,</a:t>
            </a:r>
          </a:p>
          <a:p>
            <a:pPr marL="533400" indent="-533400">
              <a:spcBef>
                <a:spcPct val="20000"/>
              </a:spcBef>
            </a:pPr>
            <a:r>
              <a:rPr lang="en-US" sz="2400" b="1"/>
              <a:t>	coughing, and sneezing</a:t>
            </a:r>
          </a:p>
        </p:txBody>
      </p:sp>
      <p:pic>
        <p:nvPicPr>
          <p:cNvPr id="3076" name="Picture 6" descr="173867"/>
          <p:cNvPicPr>
            <a:picLocks noChangeAspect="1" noChangeArrowheads="1"/>
          </p:cNvPicPr>
          <p:nvPr/>
        </p:nvPicPr>
        <p:blipFill>
          <a:blip r:embed="rId2" cstate="print"/>
          <a:srcRect/>
          <a:stretch>
            <a:fillRect/>
          </a:stretch>
        </p:blipFill>
        <p:spPr bwMode="auto">
          <a:xfrm>
            <a:off x="0" y="1371600"/>
            <a:ext cx="433546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Diencephalon</a:t>
            </a:r>
          </a:p>
        </p:txBody>
      </p:sp>
      <p:sp>
        <p:nvSpPr>
          <p:cNvPr id="17411" name="Rectangle 5"/>
          <p:cNvSpPr>
            <a:spLocks noChangeArrowheads="1"/>
          </p:cNvSpPr>
          <p:nvPr/>
        </p:nvSpPr>
        <p:spPr bwMode="auto">
          <a:xfrm>
            <a:off x="5257800" y="1600200"/>
            <a:ext cx="3886200" cy="5486400"/>
          </a:xfrm>
          <a:prstGeom prst="rect">
            <a:avLst/>
          </a:prstGeom>
          <a:noFill/>
          <a:ln w="9525">
            <a:noFill/>
            <a:miter lim="800000"/>
            <a:headEnd/>
            <a:tailEnd/>
          </a:ln>
        </p:spPr>
        <p:txBody>
          <a:bodyPr/>
          <a:lstStyle/>
          <a:p>
            <a:pPr marL="533400" indent="-533400">
              <a:spcBef>
                <a:spcPct val="20000"/>
              </a:spcBef>
            </a:pPr>
            <a:r>
              <a:rPr lang="en-US" sz="2000" b="1"/>
              <a:t>Hypothalamus:</a:t>
            </a:r>
          </a:p>
          <a:p>
            <a:pPr marL="533400" indent="-533400">
              <a:spcBef>
                <a:spcPct val="20000"/>
              </a:spcBef>
            </a:pPr>
            <a:r>
              <a:rPr lang="en-US" sz="2000" b="1"/>
              <a:t>	Controls many body activities and is one of the major regulators of homeostasis.</a:t>
            </a:r>
          </a:p>
          <a:p>
            <a:pPr marL="533400" indent="-533400">
              <a:spcBef>
                <a:spcPct val="20000"/>
              </a:spcBef>
            </a:pPr>
            <a:endParaRPr lang="en-US" sz="2000" b="1"/>
          </a:p>
          <a:p>
            <a:pPr marL="533400" indent="-533400">
              <a:spcBef>
                <a:spcPct val="20000"/>
              </a:spcBef>
            </a:pPr>
            <a:r>
              <a:rPr lang="en-US" sz="2000" b="1"/>
              <a:t>Mammillary Bodies:</a:t>
            </a:r>
          </a:p>
          <a:p>
            <a:pPr marL="533400" indent="-533400">
              <a:spcBef>
                <a:spcPct val="20000"/>
              </a:spcBef>
            </a:pPr>
            <a:r>
              <a:rPr lang="en-US" sz="2000" b="1"/>
              <a:t>	relay center for reflexes related to smell</a:t>
            </a:r>
          </a:p>
          <a:p>
            <a:pPr marL="533400" indent="-533400">
              <a:spcBef>
                <a:spcPct val="20000"/>
              </a:spcBef>
            </a:pPr>
            <a:r>
              <a:rPr lang="en-US" sz="2000" b="1"/>
              <a:t>Infundibulum:</a:t>
            </a:r>
          </a:p>
          <a:p>
            <a:pPr marL="533400" indent="-533400">
              <a:spcBef>
                <a:spcPct val="20000"/>
              </a:spcBef>
            </a:pPr>
            <a:r>
              <a:rPr lang="en-US" sz="2000" b="1"/>
              <a:t>	Connect the hypothalamus to the pituitary gland.</a:t>
            </a:r>
          </a:p>
          <a:p>
            <a:pPr marL="533400" indent="-533400">
              <a:spcBef>
                <a:spcPct val="20000"/>
              </a:spcBef>
            </a:pPr>
            <a:endParaRPr lang="en-US" sz="2000" b="1"/>
          </a:p>
        </p:txBody>
      </p:sp>
      <p:pic>
        <p:nvPicPr>
          <p:cNvPr id="17412" name="Picture 6" descr="173867"/>
          <p:cNvPicPr>
            <a:picLocks noChangeAspect="1" noChangeArrowheads="1"/>
          </p:cNvPicPr>
          <p:nvPr/>
        </p:nvPicPr>
        <p:blipFill>
          <a:blip r:embed="rId2" cstate="print"/>
          <a:srcRect/>
          <a:stretch>
            <a:fillRect/>
          </a:stretch>
        </p:blipFill>
        <p:spPr bwMode="auto">
          <a:xfrm>
            <a:off x="304800" y="1841500"/>
            <a:ext cx="4876800" cy="46815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Diencephalon</a:t>
            </a:r>
          </a:p>
        </p:txBody>
      </p:sp>
      <p:sp>
        <p:nvSpPr>
          <p:cNvPr id="18435" name="Rectangle 5"/>
          <p:cNvSpPr>
            <a:spLocks noChangeArrowheads="1"/>
          </p:cNvSpPr>
          <p:nvPr/>
        </p:nvSpPr>
        <p:spPr bwMode="auto">
          <a:xfrm>
            <a:off x="4572000" y="1371600"/>
            <a:ext cx="4572000" cy="5486400"/>
          </a:xfrm>
          <a:prstGeom prst="rect">
            <a:avLst/>
          </a:prstGeom>
          <a:noFill/>
          <a:ln w="9525">
            <a:noFill/>
            <a:miter lim="800000"/>
            <a:headEnd/>
            <a:tailEnd/>
          </a:ln>
        </p:spPr>
        <p:txBody>
          <a:bodyPr/>
          <a:lstStyle/>
          <a:p>
            <a:pPr marL="533400" indent="-533400">
              <a:spcBef>
                <a:spcPct val="20000"/>
              </a:spcBef>
            </a:pPr>
            <a:r>
              <a:rPr lang="en-US" sz="2000" b="1"/>
              <a:t>Hypothalamus major functions:</a:t>
            </a:r>
          </a:p>
          <a:p>
            <a:pPr marL="533400" indent="-533400">
              <a:spcBef>
                <a:spcPct val="20000"/>
              </a:spcBef>
            </a:pPr>
            <a:r>
              <a:rPr lang="en-US" sz="2000" b="1"/>
              <a:t>	</a:t>
            </a:r>
          </a:p>
          <a:p>
            <a:pPr marL="533400" indent="-533400">
              <a:spcBef>
                <a:spcPct val="20000"/>
              </a:spcBef>
              <a:buFontTx/>
              <a:buAutoNum type="arabicPeriod"/>
            </a:pPr>
            <a:r>
              <a:rPr lang="en-US" sz="2000" b="1"/>
              <a:t>Controls and integrates activities of the Autonomic nervous system</a:t>
            </a:r>
          </a:p>
          <a:p>
            <a:pPr marL="533400" indent="-533400">
              <a:spcBef>
                <a:spcPct val="20000"/>
              </a:spcBef>
              <a:buFontTx/>
              <a:buAutoNum type="arabicPeriod"/>
            </a:pPr>
            <a:r>
              <a:rPr lang="en-US" sz="2000" b="1"/>
              <a:t>Produces Hormones that control the activity of the pituitary gland</a:t>
            </a:r>
          </a:p>
          <a:p>
            <a:pPr marL="533400" indent="-533400">
              <a:spcBef>
                <a:spcPct val="20000"/>
              </a:spcBef>
              <a:buFontTx/>
              <a:buAutoNum type="arabicPeriod"/>
            </a:pPr>
            <a:r>
              <a:rPr lang="en-US" sz="2000" b="1"/>
              <a:t>Produces hormones that control urine production, labor contractions, and milk let-down</a:t>
            </a:r>
          </a:p>
          <a:p>
            <a:pPr marL="533400" indent="-533400">
              <a:spcBef>
                <a:spcPct val="20000"/>
              </a:spcBef>
              <a:buFontTx/>
              <a:buAutoNum type="arabicPeriod"/>
            </a:pPr>
            <a:r>
              <a:rPr lang="en-US" sz="2000" b="1"/>
              <a:t>Regulation of emotional and behavioral patterns related to rage, aggression, pain, pleasure, and behavioral patterns related to sexual arousal</a:t>
            </a:r>
          </a:p>
        </p:txBody>
      </p:sp>
      <p:pic>
        <p:nvPicPr>
          <p:cNvPr id="18436" name="Picture 6" descr="173884"/>
          <p:cNvPicPr>
            <a:picLocks noChangeAspect="1" noChangeArrowheads="1"/>
          </p:cNvPicPr>
          <p:nvPr/>
        </p:nvPicPr>
        <p:blipFill>
          <a:blip r:embed="rId2" cstate="print"/>
          <a:srcRect/>
          <a:stretch>
            <a:fillRect/>
          </a:stretch>
        </p:blipFill>
        <p:spPr bwMode="auto">
          <a:xfrm>
            <a:off x="228600" y="2457450"/>
            <a:ext cx="4343400" cy="2952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8600" y="457200"/>
            <a:ext cx="9144000" cy="762000"/>
          </a:xfrm>
          <a:prstGeom prst="rect">
            <a:avLst/>
          </a:prstGeom>
          <a:noFill/>
          <a:ln w="9525">
            <a:noFill/>
            <a:miter lim="800000"/>
            <a:headEnd/>
            <a:tailEnd/>
          </a:ln>
        </p:spPr>
        <p:txBody>
          <a:bodyPr anchor="ctr"/>
          <a:lstStyle/>
          <a:p>
            <a:pPr algn="ctr"/>
            <a:r>
              <a:rPr lang="en-US" sz="3200" b="1"/>
              <a:t>Structural and Functional areas of the Diencephalon</a:t>
            </a:r>
          </a:p>
        </p:txBody>
      </p:sp>
      <p:sp>
        <p:nvSpPr>
          <p:cNvPr id="19459" name="Rectangle 5"/>
          <p:cNvSpPr>
            <a:spLocks noChangeArrowheads="1"/>
          </p:cNvSpPr>
          <p:nvPr/>
        </p:nvSpPr>
        <p:spPr bwMode="auto">
          <a:xfrm>
            <a:off x="5029200" y="2057400"/>
            <a:ext cx="4114800" cy="4572000"/>
          </a:xfrm>
          <a:prstGeom prst="rect">
            <a:avLst/>
          </a:prstGeom>
          <a:noFill/>
          <a:ln w="9525">
            <a:noFill/>
            <a:miter lim="800000"/>
            <a:headEnd/>
            <a:tailEnd/>
          </a:ln>
        </p:spPr>
        <p:txBody>
          <a:bodyPr/>
          <a:lstStyle/>
          <a:p>
            <a:pPr marL="533400" indent="-533400">
              <a:spcBef>
                <a:spcPct val="20000"/>
              </a:spcBef>
            </a:pPr>
            <a:r>
              <a:rPr lang="en-US" sz="2000" b="1"/>
              <a:t>Hypothalamus major functions:</a:t>
            </a:r>
          </a:p>
          <a:p>
            <a:pPr marL="533400" indent="-533400">
              <a:spcBef>
                <a:spcPct val="20000"/>
              </a:spcBef>
            </a:pPr>
            <a:r>
              <a:rPr lang="en-US" sz="2000" b="1"/>
              <a:t>	</a:t>
            </a:r>
          </a:p>
          <a:p>
            <a:pPr marL="533400" indent="-533400">
              <a:spcBef>
                <a:spcPct val="20000"/>
              </a:spcBef>
              <a:buFontTx/>
              <a:buAutoNum type="arabicPeriod" startAt="5"/>
            </a:pPr>
            <a:r>
              <a:rPr lang="en-US" sz="2000" b="1"/>
              <a:t>Regulation of eating and drinking</a:t>
            </a:r>
          </a:p>
          <a:p>
            <a:pPr marL="533400" indent="-533400">
              <a:spcBef>
                <a:spcPct val="20000"/>
              </a:spcBef>
            </a:pPr>
            <a:r>
              <a:rPr lang="en-US" sz="2000" b="1"/>
              <a:t>	Feeding center (hunger)</a:t>
            </a:r>
          </a:p>
          <a:p>
            <a:pPr marL="533400" indent="-533400">
              <a:spcBef>
                <a:spcPct val="20000"/>
              </a:spcBef>
            </a:pPr>
            <a:r>
              <a:rPr lang="en-US" sz="2000" b="1"/>
              <a:t>	Satiety center (inhibits feeding center)</a:t>
            </a:r>
          </a:p>
          <a:p>
            <a:pPr marL="533400" indent="-533400">
              <a:spcBef>
                <a:spcPct val="20000"/>
              </a:spcBef>
            </a:pPr>
            <a:r>
              <a:rPr lang="en-US" sz="2000" b="1"/>
              <a:t>	Thirst Center</a:t>
            </a:r>
          </a:p>
          <a:p>
            <a:pPr marL="533400" indent="-533400">
              <a:spcBef>
                <a:spcPct val="20000"/>
              </a:spcBef>
            </a:pPr>
            <a:r>
              <a:rPr lang="en-US" sz="2000" b="1"/>
              <a:t>6.	Control of body temperature</a:t>
            </a:r>
          </a:p>
          <a:p>
            <a:pPr marL="533400" indent="-533400">
              <a:spcBef>
                <a:spcPct val="20000"/>
              </a:spcBef>
            </a:pPr>
            <a:r>
              <a:rPr lang="en-US" sz="2000" b="1"/>
              <a:t>7.	Regulation of circadian rhythms and states of consciousness</a:t>
            </a:r>
          </a:p>
        </p:txBody>
      </p:sp>
      <p:pic>
        <p:nvPicPr>
          <p:cNvPr id="19460" name="Picture 6" descr="173884"/>
          <p:cNvPicPr>
            <a:picLocks noChangeAspect="1" noChangeArrowheads="1"/>
          </p:cNvPicPr>
          <p:nvPr/>
        </p:nvPicPr>
        <p:blipFill>
          <a:blip r:embed="rId2" cstate="print"/>
          <a:srcRect/>
          <a:stretch>
            <a:fillRect/>
          </a:stretch>
        </p:blipFill>
        <p:spPr bwMode="auto">
          <a:xfrm>
            <a:off x="0" y="2332038"/>
            <a:ext cx="4953000" cy="33670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of the cerebral hemispheres </a:t>
            </a:r>
          </a:p>
        </p:txBody>
      </p:sp>
      <p:sp>
        <p:nvSpPr>
          <p:cNvPr id="20483" name="Rectangle 5"/>
          <p:cNvSpPr>
            <a:spLocks noChangeArrowheads="1"/>
          </p:cNvSpPr>
          <p:nvPr/>
        </p:nvSpPr>
        <p:spPr bwMode="auto">
          <a:xfrm>
            <a:off x="5638800" y="1676400"/>
            <a:ext cx="3505200" cy="4572000"/>
          </a:xfrm>
          <a:prstGeom prst="rect">
            <a:avLst/>
          </a:prstGeom>
          <a:noFill/>
          <a:ln w="9525">
            <a:noFill/>
            <a:miter lim="800000"/>
            <a:headEnd/>
            <a:tailEnd/>
          </a:ln>
        </p:spPr>
        <p:txBody>
          <a:bodyPr/>
          <a:lstStyle/>
          <a:p>
            <a:pPr marL="533400" indent="-533400">
              <a:spcBef>
                <a:spcPct val="20000"/>
              </a:spcBef>
              <a:buFontTx/>
              <a:buAutoNum type="arabicPeriod"/>
            </a:pPr>
            <a:r>
              <a:rPr lang="en-US" sz="2000" b="1"/>
              <a:t>Cerebral cortex:  Integration and processing of sensory input and initiation of motor activities</a:t>
            </a:r>
          </a:p>
          <a:p>
            <a:pPr marL="533400" indent="-533400">
              <a:spcBef>
                <a:spcPct val="20000"/>
              </a:spcBef>
            </a:pPr>
            <a:r>
              <a:rPr lang="en-US" sz="2000" b="1"/>
              <a:t>	a.  Frontal: voluntary control of skeletal muscles</a:t>
            </a:r>
          </a:p>
          <a:p>
            <a:pPr marL="533400" indent="-533400">
              <a:spcBef>
                <a:spcPct val="20000"/>
              </a:spcBef>
            </a:pPr>
            <a:r>
              <a:rPr lang="en-US" sz="2000" b="1"/>
              <a:t>	b.  Parietal: Sensory perception</a:t>
            </a:r>
          </a:p>
          <a:p>
            <a:pPr marL="533400" indent="-533400">
              <a:spcBef>
                <a:spcPct val="20000"/>
              </a:spcBef>
            </a:pPr>
            <a:r>
              <a:rPr lang="en-US" sz="2000" b="1"/>
              <a:t>	c.  Occipital:  visual stimuli</a:t>
            </a:r>
          </a:p>
          <a:p>
            <a:pPr marL="533400" indent="-533400">
              <a:spcBef>
                <a:spcPct val="20000"/>
              </a:spcBef>
            </a:pPr>
            <a:r>
              <a:rPr lang="en-US" sz="2000" b="1"/>
              <a:t>	d.  Temporal:  auditory and olfactory stimuli </a:t>
            </a:r>
          </a:p>
        </p:txBody>
      </p:sp>
      <p:pic>
        <p:nvPicPr>
          <p:cNvPr id="20484" name="Picture 6" descr="FG14_01d"/>
          <p:cNvPicPr>
            <a:picLocks noChangeAspect="1" noChangeArrowheads="1"/>
          </p:cNvPicPr>
          <p:nvPr/>
        </p:nvPicPr>
        <p:blipFill>
          <a:blip r:embed="rId2" cstate="print"/>
          <a:srcRect/>
          <a:stretch>
            <a:fillRect/>
          </a:stretch>
        </p:blipFill>
        <p:spPr bwMode="auto">
          <a:xfrm>
            <a:off x="0" y="1828800"/>
            <a:ext cx="5562600" cy="4171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of the cerebral hemispheres</a:t>
            </a:r>
            <a:r>
              <a:rPr lang="en-US" sz="3200"/>
              <a:t> </a:t>
            </a:r>
          </a:p>
        </p:txBody>
      </p:sp>
      <p:sp>
        <p:nvSpPr>
          <p:cNvPr id="21507" name="Rectangle 5"/>
          <p:cNvSpPr>
            <a:spLocks noChangeArrowheads="1"/>
          </p:cNvSpPr>
          <p:nvPr/>
        </p:nvSpPr>
        <p:spPr bwMode="auto">
          <a:xfrm>
            <a:off x="6096000" y="1295400"/>
            <a:ext cx="2819400" cy="5029200"/>
          </a:xfrm>
          <a:prstGeom prst="rect">
            <a:avLst/>
          </a:prstGeom>
          <a:noFill/>
          <a:ln w="9525">
            <a:noFill/>
            <a:miter lim="800000"/>
            <a:headEnd/>
            <a:tailEnd/>
          </a:ln>
        </p:spPr>
        <p:txBody>
          <a:bodyPr/>
          <a:lstStyle/>
          <a:p>
            <a:pPr marL="914400" lvl="1" indent="-457200">
              <a:spcBef>
                <a:spcPct val="20000"/>
              </a:spcBef>
            </a:pPr>
            <a:r>
              <a:rPr lang="en-US" b="1"/>
              <a:t>2.  Cerebral Nuclei:  </a:t>
            </a:r>
          </a:p>
          <a:p>
            <a:pPr marL="533400" indent="-533400">
              <a:spcBef>
                <a:spcPct val="20000"/>
              </a:spcBef>
            </a:pPr>
            <a:r>
              <a:rPr lang="en-US" sz="2000" b="1"/>
              <a:t>	Subconscious control of skeletal muscle tone and the coordination of learned movement patterns</a:t>
            </a:r>
          </a:p>
          <a:p>
            <a:pPr marL="533400" indent="-533400">
              <a:spcBef>
                <a:spcPct val="20000"/>
              </a:spcBef>
            </a:pPr>
            <a:endParaRPr lang="en-US" sz="2000" b="1"/>
          </a:p>
          <a:p>
            <a:pPr marL="533400" indent="-533400">
              <a:spcBef>
                <a:spcPct val="20000"/>
              </a:spcBef>
            </a:pPr>
            <a:r>
              <a:rPr lang="en-US" sz="2000" b="1"/>
              <a:t>	</a:t>
            </a:r>
          </a:p>
        </p:txBody>
      </p:sp>
      <p:pic>
        <p:nvPicPr>
          <p:cNvPr id="21508" name="Picture 6" descr="FG14_12b"/>
          <p:cNvPicPr>
            <a:picLocks noChangeAspect="1" noChangeArrowheads="1"/>
          </p:cNvPicPr>
          <p:nvPr/>
        </p:nvPicPr>
        <p:blipFill>
          <a:blip r:embed="rId2" cstate="print"/>
          <a:srcRect/>
          <a:stretch>
            <a:fillRect/>
          </a:stretch>
        </p:blipFill>
        <p:spPr bwMode="auto">
          <a:xfrm>
            <a:off x="0" y="1676400"/>
            <a:ext cx="6553200" cy="49149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G14_11a"/>
          <p:cNvPicPr>
            <a:picLocks noChangeAspect="1" noChangeArrowheads="1"/>
          </p:cNvPicPr>
          <p:nvPr/>
        </p:nvPicPr>
        <p:blipFill>
          <a:blip r:embed="rId2" cstate="print"/>
          <a:srcRect/>
          <a:stretch>
            <a:fillRect/>
          </a:stretch>
        </p:blipFill>
        <p:spPr bwMode="auto">
          <a:xfrm>
            <a:off x="1295400" y="1219200"/>
            <a:ext cx="6629400" cy="5360988"/>
          </a:xfrm>
          <a:prstGeom prst="rect">
            <a:avLst/>
          </a:prstGeom>
          <a:noFill/>
          <a:ln w="9525">
            <a:noFill/>
            <a:miter lim="800000"/>
            <a:headEnd/>
            <a:tailEnd/>
          </a:ln>
        </p:spPr>
      </p:pic>
      <p:sp>
        <p:nvSpPr>
          <p:cNvPr id="22531" name="Text Box 5"/>
          <p:cNvSpPr txBox="1">
            <a:spLocks noChangeArrowheads="1"/>
          </p:cNvSpPr>
          <p:nvPr/>
        </p:nvSpPr>
        <p:spPr bwMode="auto">
          <a:xfrm>
            <a:off x="4327525" y="446088"/>
            <a:ext cx="184150" cy="519112"/>
          </a:xfrm>
          <a:prstGeom prst="rect">
            <a:avLst/>
          </a:prstGeom>
          <a:noFill/>
          <a:ln w="9525">
            <a:noFill/>
            <a:miter lim="800000"/>
            <a:headEnd/>
            <a:tailEnd/>
          </a:ln>
        </p:spPr>
        <p:txBody>
          <a:bodyPr wrap="none">
            <a:spAutoFit/>
          </a:bodyPr>
          <a:lstStyle/>
          <a:p>
            <a:endParaRPr lang="en-US" sz="2800" b="1"/>
          </a:p>
        </p:txBody>
      </p:sp>
      <p:sp>
        <p:nvSpPr>
          <p:cNvPr id="22532" name="Text Box 6"/>
          <p:cNvSpPr txBox="1">
            <a:spLocks noChangeArrowheads="1"/>
          </p:cNvSpPr>
          <p:nvPr/>
        </p:nvSpPr>
        <p:spPr bwMode="auto">
          <a:xfrm>
            <a:off x="914400" y="304800"/>
            <a:ext cx="7408863" cy="579438"/>
          </a:xfrm>
          <a:prstGeom prst="rect">
            <a:avLst/>
          </a:prstGeom>
          <a:noFill/>
          <a:ln w="9525">
            <a:noFill/>
            <a:miter lim="800000"/>
            <a:headEnd/>
            <a:tailEnd/>
          </a:ln>
        </p:spPr>
        <p:txBody>
          <a:bodyPr>
            <a:spAutoFit/>
          </a:bodyPr>
          <a:lstStyle/>
          <a:p>
            <a:r>
              <a:rPr lang="en-US" sz="2800" b="1"/>
              <a:t>  </a:t>
            </a:r>
            <a:r>
              <a:rPr lang="en-US" sz="3200" b="1"/>
              <a:t>Organization of the Limbic System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57200" y="457200"/>
            <a:ext cx="8229600" cy="685800"/>
          </a:xfrm>
          <a:prstGeom prst="rect">
            <a:avLst/>
          </a:prstGeom>
          <a:noFill/>
          <a:ln w="9525">
            <a:noFill/>
            <a:miter lim="800000"/>
            <a:headEnd/>
            <a:tailEnd/>
          </a:ln>
        </p:spPr>
        <p:txBody>
          <a:bodyPr anchor="ctr"/>
          <a:lstStyle/>
          <a:p>
            <a:pPr algn="ctr"/>
            <a:r>
              <a:rPr lang="en-US" sz="3200" b="1" dirty="0"/>
              <a:t>Functions of the Limbic System</a:t>
            </a:r>
            <a:r>
              <a:rPr lang="en-US" sz="4000" b="1" dirty="0"/>
              <a:t/>
            </a:r>
            <a:br>
              <a:rPr lang="en-US" sz="4000" b="1" dirty="0"/>
            </a:br>
            <a:endParaRPr lang="en-US" sz="4000" b="1" dirty="0"/>
          </a:p>
        </p:txBody>
      </p:sp>
      <p:sp>
        <p:nvSpPr>
          <p:cNvPr id="23555" name="Rectangle 5"/>
          <p:cNvSpPr>
            <a:spLocks noChangeArrowheads="1"/>
          </p:cNvSpPr>
          <p:nvPr/>
        </p:nvSpPr>
        <p:spPr bwMode="auto">
          <a:xfrm>
            <a:off x="457200" y="1447800"/>
            <a:ext cx="8153400" cy="4800600"/>
          </a:xfrm>
          <a:prstGeom prst="rect">
            <a:avLst/>
          </a:prstGeom>
          <a:noFill/>
          <a:ln w="9525">
            <a:noFill/>
            <a:miter lim="800000"/>
            <a:headEnd/>
            <a:tailEnd/>
          </a:ln>
        </p:spPr>
        <p:txBody>
          <a:bodyPr/>
          <a:lstStyle/>
          <a:p>
            <a:pPr marL="342900" indent="-342900" algn="ctr">
              <a:spcBef>
                <a:spcPct val="20000"/>
              </a:spcBef>
            </a:pPr>
            <a:r>
              <a:rPr lang="en-US" sz="3200" b="1" dirty="0"/>
              <a:t>Considered the Motivational Brain</a:t>
            </a:r>
          </a:p>
          <a:p>
            <a:pPr marL="342900" indent="-342900">
              <a:spcBef>
                <a:spcPct val="20000"/>
              </a:spcBef>
              <a:buFontTx/>
              <a:buChar char="•"/>
            </a:pPr>
            <a:r>
              <a:rPr lang="en-US" sz="2400" dirty="0"/>
              <a:t>Establish emotional </a:t>
            </a:r>
            <a:r>
              <a:rPr lang="en-US" sz="2400" dirty="0" smtClean="0"/>
              <a:t>states </a:t>
            </a:r>
          </a:p>
          <a:p>
            <a:pPr marL="800100" lvl="1" indent="-342900">
              <a:spcBef>
                <a:spcPct val="20000"/>
              </a:spcBef>
              <a:buFontTx/>
              <a:buChar char="•"/>
            </a:pPr>
            <a:r>
              <a:rPr lang="en-US" sz="2400" dirty="0" smtClean="0"/>
              <a:t>particularly those essential for self-preservation (feeding, fight, and flight, fear, and anger)</a:t>
            </a:r>
          </a:p>
          <a:p>
            <a:pPr marL="800100" lvl="1" indent="-342900">
              <a:spcBef>
                <a:spcPct val="20000"/>
              </a:spcBef>
              <a:buFontTx/>
              <a:buChar char="•"/>
            </a:pPr>
            <a:r>
              <a:rPr lang="en-US" sz="2400" dirty="0" smtClean="0"/>
              <a:t>Essential for sex and parenting</a:t>
            </a:r>
            <a:endParaRPr lang="en-US" sz="2400" dirty="0"/>
          </a:p>
          <a:p>
            <a:pPr marL="342900" indent="-342900">
              <a:spcBef>
                <a:spcPct val="20000"/>
              </a:spcBef>
              <a:buFontTx/>
              <a:buChar char="•"/>
            </a:pPr>
            <a:r>
              <a:rPr lang="en-US" sz="2400" dirty="0"/>
              <a:t>Links conscious, intellectual functions with unconscious and autonomic functions</a:t>
            </a:r>
          </a:p>
          <a:p>
            <a:pPr marL="342900" indent="-342900">
              <a:spcBef>
                <a:spcPct val="20000"/>
              </a:spcBef>
              <a:buFontTx/>
              <a:buChar char="•"/>
            </a:pPr>
            <a:r>
              <a:rPr lang="en-US" sz="2400" dirty="0"/>
              <a:t>Facilitates memory storage and retrieval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b="1" dirty="0" smtClean="0">
                <a:solidFill>
                  <a:schemeClr val="tx1"/>
                </a:solidFill>
              </a:rPr>
              <a:t>Functions of the Limbic Nuclei</a:t>
            </a:r>
          </a:p>
        </p:txBody>
      </p:sp>
      <p:sp>
        <p:nvSpPr>
          <p:cNvPr id="24579" name="Rectangle 3"/>
          <p:cNvSpPr>
            <a:spLocks noGrp="1" noChangeArrowheads="1"/>
          </p:cNvSpPr>
          <p:nvPr>
            <p:ph type="body" idx="1"/>
          </p:nvPr>
        </p:nvSpPr>
        <p:spPr/>
        <p:txBody>
          <a:bodyPr/>
          <a:lstStyle/>
          <a:p>
            <a:pPr eaLnBrk="1" hangingPunct="1"/>
            <a:r>
              <a:rPr lang="en-US" sz="2000" b="1" dirty="0" err="1" smtClean="0"/>
              <a:t>Amygdaloid</a:t>
            </a:r>
            <a:r>
              <a:rPr lang="en-US" sz="2000" b="1" dirty="0" smtClean="0"/>
              <a:t> body or </a:t>
            </a:r>
            <a:r>
              <a:rPr lang="en-US" sz="2000" b="1" dirty="0" err="1" smtClean="0"/>
              <a:t>Amygdala</a:t>
            </a:r>
            <a:r>
              <a:rPr lang="en-US" sz="2000" b="1" dirty="0" smtClean="0"/>
              <a:t>:  </a:t>
            </a:r>
            <a:r>
              <a:rPr lang="en-US" sz="2000" dirty="0" smtClean="0"/>
              <a:t>Plays a key role in emotions.  Is linked to both fear responses and pleasure.  Is responsible for determining what memories are stored and where the memories are stored in the brain. It is thought that this determination is based on how huge an emotional response an event invokes.  Believed to act as an interface between </a:t>
            </a:r>
            <a:r>
              <a:rPr lang="en-US" sz="2000" dirty="0" err="1" smtClean="0"/>
              <a:t>limibic</a:t>
            </a:r>
            <a:r>
              <a:rPr lang="en-US" sz="2000" dirty="0" smtClean="0"/>
              <a:t> system, </a:t>
            </a:r>
            <a:r>
              <a:rPr lang="en-US" sz="2000" dirty="0" err="1" smtClean="0"/>
              <a:t>cerebum</a:t>
            </a:r>
            <a:r>
              <a:rPr lang="en-US" sz="2000" dirty="0" smtClean="0"/>
              <a:t>, and other sensory areas.</a:t>
            </a:r>
          </a:p>
          <a:p>
            <a:pPr lvl="1" eaLnBrk="1" hangingPunct="1"/>
            <a:r>
              <a:rPr lang="en-US" sz="1800" b="1" dirty="0" smtClean="0"/>
              <a:t>Clinical </a:t>
            </a:r>
            <a:r>
              <a:rPr lang="en-US" sz="2000" b="1" dirty="0" smtClean="0"/>
              <a:t>concerns</a:t>
            </a:r>
            <a:r>
              <a:rPr lang="en-US" sz="1800" b="1" dirty="0" smtClean="0"/>
              <a:t>:  Autism, Depression, Narcolepsy, Post-traumatic stress disorder, and Phobias are suspected to be related to dysfunction of these nuclei. Dysfunction can occur from damage, developmental problems, and neurotransmitter imbalance.</a:t>
            </a:r>
          </a:p>
          <a:p>
            <a:pPr lvl="1" eaLnBrk="1" hangingPunct="1">
              <a:buFontTx/>
              <a:buNone/>
            </a:pPr>
            <a:endParaRPr lang="en-US" sz="1800"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Functions of the Limbic Nuclei</a:t>
            </a:r>
            <a:endParaRPr lang="en-US" sz="3200" dirty="0"/>
          </a:p>
        </p:txBody>
      </p:sp>
      <p:sp>
        <p:nvSpPr>
          <p:cNvPr id="3" name="Content Placeholder 2"/>
          <p:cNvSpPr>
            <a:spLocks noGrp="1"/>
          </p:cNvSpPr>
          <p:nvPr>
            <p:ph idx="1"/>
          </p:nvPr>
        </p:nvSpPr>
        <p:spPr/>
        <p:txBody>
          <a:bodyPr/>
          <a:lstStyle/>
          <a:p>
            <a:pPr lvl="1" eaLnBrk="1" hangingPunct="1">
              <a:buFontTx/>
              <a:buNone/>
            </a:pPr>
            <a:r>
              <a:rPr lang="en-US" sz="2000" b="1" dirty="0" err="1" smtClean="0"/>
              <a:t>Hippcampus</a:t>
            </a:r>
            <a:r>
              <a:rPr lang="en-US" sz="2000" b="1" dirty="0" smtClean="0"/>
              <a:t>:  </a:t>
            </a:r>
            <a:r>
              <a:rPr lang="en-US" sz="2000" dirty="0" smtClean="0"/>
              <a:t>Plays a key role in memory and spatial navigation (recording information about one's environment and its spatial orientation).  Sends memories out to the appropriate part of the cerebral hemisphere for long-term storage and retrieves them when necessary. Damage to this area of the brain may result in an inability to form new memories (</a:t>
            </a:r>
            <a:r>
              <a:rPr lang="en-US" sz="2000" dirty="0" err="1" smtClean="0"/>
              <a:t>anterograde</a:t>
            </a:r>
            <a:r>
              <a:rPr lang="en-US" sz="2000" dirty="0" smtClean="0"/>
              <a:t> amnesia) and often also affects memories formed before the damage (retrograde amnesia). </a:t>
            </a:r>
            <a:r>
              <a:rPr lang="en-US" sz="2000" u="sng" dirty="0" smtClean="0"/>
              <a:t/>
            </a:r>
            <a:br>
              <a:rPr lang="en-US" sz="2000" u="sng" dirty="0" smtClean="0"/>
            </a:br>
            <a:endParaRPr lang="en-US" sz="2000" dirty="0" smtClean="0"/>
          </a:p>
          <a:p>
            <a:pPr lvl="1" eaLnBrk="1" hangingPunct="1"/>
            <a:r>
              <a:rPr lang="en-US" sz="1800" b="1" dirty="0" smtClean="0"/>
              <a:t>Clinical concerns:  Alzheimer’s affects this area first. Damage can also result from anoxia and encephalitis.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Functions of the Limbic Nuclei</a:t>
            </a:r>
            <a:endParaRPr lang="en-US" sz="3600" dirty="0"/>
          </a:p>
        </p:txBody>
      </p:sp>
      <p:sp>
        <p:nvSpPr>
          <p:cNvPr id="3" name="Content Placeholder 2"/>
          <p:cNvSpPr>
            <a:spLocks noGrp="1"/>
          </p:cNvSpPr>
          <p:nvPr>
            <p:ph idx="1"/>
          </p:nvPr>
        </p:nvSpPr>
        <p:spPr/>
        <p:txBody>
          <a:bodyPr/>
          <a:lstStyle/>
          <a:p>
            <a:r>
              <a:rPr lang="en-US" sz="2000" dirty="0" smtClean="0"/>
              <a:t>Two types of brain cell (neuron) damage are common in people who have Alzheimer's:</a:t>
            </a:r>
          </a:p>
          <a:p>
            <a:r>
              <a:rPr lang="en-US" sz="2000" b="1" dirty="0" smtClean="0"/>
              <a:t>Plaques.</a:t>
            </a:r>
            <a:r>
              <a:rPr lang="en-US" sz="2000" dirty="0" smtClean="0"/>
              <a:t> Clumps of a normally harmless protein called beta-</a:t>
            </a:r>
            <a:r>
              <a:rPr lang="en-US" sz="2000" dirty="0" err="1" smtClean="0"/>
              <a:t>amyloid</a:t>
            </a:r>
            <a:r>
              <a:rPr lang="en-US" sz="2000" dirty="0" smtClean="0"/>
              <a:t> may interfere with communication between brain cells. Although the ultimate cause of neuron death in Alzheimer's isn't known, mounting evidence suggests that the abnormal processing of beta-</a:t>
            </a:r>
            <a:r>
              <a:rPr lang="en-US" sz="2000" dirty="0" err="1" smtClean="0"/>
              <a:t>amyloid</a:t>
            </a:r>
            <a:r>
              <a:rPr lang="en-US" sz="2000" dirty="0" smtClean="0"/>
              <a:t> protein may be the culprit. </a:t>
            </a:r>
          </a:p>
          <a:p>
            <a:r>
              <a:rPr lang="en-US" sz="2000" b="1" dirty="0" smtClean="0"/>
              <a:t>Tangles.</a:t>
            </a:r>
            <a:r>
              <a:rPr lang="en-US" sz="2000" dirty="0" smtClean="0"/>
              <a:t> The internal support structure for brain cells depends on the normal functioning of a protein called tau. In people with Alzheimer's, threads of tau protein undergo alterations that cause them to become twisted. Many researchers believe this may seriously damage neurons, causing them to die.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Medulla Oblongata</a:t>
            </a:r>
          </a:p>
        </p:txBody>
      </p:sp>
      <p:sp>
        <p:nvSpPr>
          <p:cNvPr id="4099" name="Rectangle 5"/>
          <p:cNvSpPr>
            <a:spLocks noChangeArrowheads="1"/>
          </p:cNvSpPr>
          <p:nvPr/>
        </p:nvSpPr>
        <p:spPr bwMode="auto">
          <a:xfrm>
            <a:off x="4191000" y="1143000"/>
            <a:ext cx="4953000" cy="5486400"/>
          </a:xfrm>
          <a:prstGeom prst="rect">
            <a:avLst/>
          </a:prstGeom>
          <a:noFill/>
          <a:ln w="9525">
            <a:noFill/>
            <a:miter lim="800000"/>
            <a:headEnd/>
            <a:tailEnd/>
          </a:ln>
        </p:spPr>
        <p:txBody>
          <a:bodyPr/>
          <a:lstStyle/>
          <a:p>
            <a:pPr marL="342900" indent="-342900">
              <a:spcBef>
                <a:spcPct val="20000"/>
              </a:spcBef>
              <a:buFontTx/>
              <a:buChar char="•"/>
            </a:pPr>
            <a:r>
              <a:rPr lang="en-US" sz="2400" b="1"/>
              <a:t>Pyramids:</a:t>
            </a:r>
          </a:p>
          <a:p>
            <a:pPr marL="342900" indent="-342900">
              <a:spcBef>
                <a:spcPct val="20000"/>
              </a:spcBef>
            </a:pPr>
            <a:r>
              <a:rPr lang="en-US" sz="2400" b="1"/>
              <a:t>	Axons from the largest motor tracts from the cerebrum to the Spinal Cord.</a:t>
            </a:r>
          </a:p>
          <a:p>
            <a:pPr marL="342900" indent="-342900">
              <a:spcBef>
                <a:spcPct val="20000"/>
              </a:spcBef>
              <a:buFontTx/>
              <a:buChar char="•"/>
            </a:pPr>
            <a:r>
              <a:rPr lang="en-US" sz="2400" b="1"/>
              <a:t>Decussation of Pyramids:</a:t>
            </a:r>
          </a:p>
          <a:p>
            <a:pPr marL="342900" indent="-342900">
              <a:spcBef>
                <a:spcPct val="20000"/>
              </a:spcBef>
            </a:pPr>
            <a:r>
              <a:rPr lang="en-US" sz="2400" b="1"/>
              <a:t>	Crossing of the motor 	tracts of the pyramids</a:t>
            </a:r>
          </a:p>
          <a:p>
            <a:pPr marL="342900" indent="-342900">
              <a:spcBef>
                <a:spcPct val="20000"/>
              </a:spcBef>
              <a:buFontTx/>
              <a:buChar char="•"/>
            </a:pPr>
            <a:r>
              <a:rPr lang="en-US" sz="2400" b="1"/>
              <a:t>Nucleus Gracilis:  Neuron cells bodies of second order neurons (sensory info)</a:t>
            </a:r>
          </a:p>
          <a:p>
            <a:pPr marL="342900" indent="-342900">
              <a:spcBef>
                <a:spcPct val="20000"/>
              </a:spcBef>
              <a:buFontTx/>
              <a:buChar char="•"/>
            </a:pPr>
            <a:r>
              <a:rPr lang="en-US" sz="2400" b="1"/>
              <a:t>Nucleus Cuneatus: Neuron cells bodies of second order neurons (sensory info)</a:t>
            </a:r>
          </a:p>
        </p:txBody>
      </p:sp>
      <p:pic>
        <p:nvPicPr>
          <p:cNvPr id="4100" name="Picture 6" descr="173874"/>
          <p:cNvPicPr>
            <a:picLocks noChangeAspect="1" noChangeArrowheads="1"/>
          </p:cNvPicPr>
          <p:nvPr/>
        </p:nvPicPr>
        <p:blipFill>
          <a:blip r:embed="rId2" cstate="print"/>
          <a:srcRect/>
          <a:stretch>
            <a:fillRect/>
          </a:stretch>
        </p:blipFill>
        <p:spPr bwMode="auto">
          <a:xfrm>
            <a:off x="0" y="1371600"/>
            <a:ext cx="4191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G14_10a"/>
          <p:cNvPicPr>
            <a:picLocks noChangeAspect="1" noChangeArrowheads="1"/>
          </p:cNvPicPr>
          <p:nvPr/>
        </p:nvPicPr>
        <p:blipFill>
          <a:blip r:embed="rId2" cstate="print"/>
          <a:srcRect/>
          <a:stretch>
            <a:fillRect/>
          </a:stretch>
        </p:blipFill>
        <p:spPr bwMode="auto">
          <a:xfrm>
            <a:off x="762000" y="1143000"/>
            <a:ext cx="7620000" cy="5715000"/>
          </a:xfrm>
          <a:prstGeom prst="rect">
            <a:avLst/>
          </a:prstGeom>
          <a:noFill/>
          <a:ln w="9525">
            <a:noFill/>
            <a:miter lim="800000"/>
            <a:headEnd/>
            <a:tailEnd/>
          </a:ln>
        </p:spPr>
      </p:pic>
      <p:sp>
        <p:nvSpPr>
          <p:cNvPr id="25603" name="Text Box 5"/>
          <p:cNvSpPr txBox="1">
            <a:spLocks noChangeArrowheads="1"/>
          </p:cNvSpPr>
          <p:nvPr/>
        </p:nvSpPr>
        <p:spPr bwMode="auto">
          <a:xfrm>
            <a:off x="304800" y="381000"/>
            <a:ext cx="8839200" cy="579438"/>
          </a:xfrm>
          <a:prstGeom prst="rect">
            <a:avLst/>
          </a:prstGeom>
          <a:noFill/>
          <a:ln w="9525">
            <a:noFill/>
            <a:miter lim="800000"/>
            <a:headEnd/>
            <a:tailEnd/>
          </a:ln>
        </p:spPr>
        <p:txBody>
          <a:bodyPr>
            <a:spAutoFit/>
          </a:bodyPr>
          <a:lstStyle/>
          <a:p>
            <a:r>
              <a:rPr lang="en-US" sz="3200" b="1"/>
              <a:t>  Organization of the Basal Nuclei or ganglia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8229600" cy="685800"/>
          </a:xfrm>
        </p:spPr>
        <p:txBody>
          <a:bodyPr/>
          <a:lstStyle/>
          <a:p>
            <a:pPr eaLnBrk="1" hangingPunct="1"/>
            <a:r>
              <a:rPr lang="en-US" sz="3200" b="1" smtClean="0">
                <a:solidFill>
                  <a:schemeClr val="tx1"/>
                </a:solidFill>
              </a:rPr>
              <a:t>Primary Function of the Basal Ganglia</a:t>
            </a:r>
          </a:p>
        </p:txBody>
      </p:sp>
      <p:sp>
        <p:nvSpPr>
          <p:cNvPr id="26627" name="Rectangle 3"/>
          <p:cNvSpPr>
            <a:spLocks noGrp="1" noChangeArrowheads="1"/>
          </p:cNvSpPr>
          <p:nvPr>
            <p:ph type="body" idx="1"/>
          </p:nvPr>
        </p:nvSpPr>
        <p:spPr/>
        <p:txBody>
          <a:bodyPr/>
          <a:lstStyle/>
          <a:p>
            <a:pPr eaLnBrk="1" hangingPunct="1"/>
            <a:r>
              <a:rPr lang="en-US" smtClean="0"/>
              <a:t>Basal ganglia (nuclei)  are involved with the subconscious control of skeletal muscle tone and the coordination of learned patterns</a:t>
            </a:r>
          </a:p>
          <a:p>
            <a:pPr eaLnBrk="1" hangingPunct="1"/>
            <a:r>
              <a:rPr lang="en-US" smtClean="0"/>
              <a:t>These nuclei do not initiate movement.</a:t>
            </a:r>
          </a:p>
          <a:p>
            <a:pPr eaLnBrk="1" hangingPunct="1"/>
            <a:r>
              <a:rPr lang="en-US" smtClean="0"/>
              <a:t>As you begin a voluntary movement the basal nuclei control and adjust muscle tune of the appendicular muscles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lstStyle/>
          <a:p>
            <a:pPr eaLnBrk="1" hangingPunct="1"/>
            <a:r>
              <a:rPr lang="en-US" sz="3200" b="1" smtClean="0">
                <a:solidFill>
                  <a:schemeClr val="tx1"/>
                </a:solidFill>
              </a:rPr>
              <a:t>Functions of Basal Ganglia Nuclei</a:t>
            </a:r>
          </a:p>
        </p:txBody>
      </p:sp>
      <p:sp>
        <p:nvSpPr>
          <p:cNvPr id="27651" name="Rectangle 3"/>
          <p:cNvSpPr>
            <a:spLocks noGrp="1" noChangeArrowheads="1"/>
          </p:cNvSpPr>
          <p:nvPr>
            <p:ph type="body" idx="1"/>
          </p:nvPr>
        </p:nvSpPr>
        <p:spPr/>
        <p:txBody>
          <a:bodyPr/>
          <a:lstStyle/>
          <a:p>
            <a:pPr eaLnBrk="1" hangingPunct="1">
              <a:lnSpc>
                <a:spcPct val="90000"/>
              </a:lnSpc>
            </a:pPr>
            <a:r>
              <a:rPr lang="en-US" sz="2400" b="1" smtClean="0"/>
              <a:t>(Striatum) Caudate and Putamen Nuclei:  Best known for a role in the planning and modulation of movement pathways, also involved in a variety of other cognitive processes involving executive functions.</a:t>
            </a:r>
          </a:p>
          <a:p>
            <a:pPr eaLnBrk="1" hangingPunct="1">
              <a:lnSpc>
                <a:spcPct val="90000"/>
              </a:lnSpc>
            </a:pPr>
            <a:r>
              <a:rPr lang="en-US" sz="2400" b="1" smtClean="0"/>
              <a:t>Substantia nigra:  Thought to be involved in movement and attention.  Consists of two parts, the pars compacta and pars reticulata.</a:t>
            </a:r>
          </a:p>
          <a:p>
            <a:pPr lvl="1" eaLnBrk="1" hangingPunct="1">
              <a:lnSpc>
                <a:spcPct val="90000"/>
              </a:lnSpc>
            </a:pPr>
            <a:r>
              <a:rPr lang="en-US" sz="2000" b="1" smtClean="0"/>
              <a:t>Pars compacta: produces and releases the neurotransmitter dopamine</a:t>
            </a:r>
          </a:p>
          <a:p>
            <a:pPr lvl="1" eaLnBrk="1" hangingPunct="1">
              <a:lnSpc>
                <a:spcPct val="90000"/>
              </a:lnSpc>
            </a:pPr>
            <a:r>
              <a:rPr lang="en-US" sz="2000" b="1" smtClean="0"/>
              <a:t>Pars reticulata:Largely involved with control of eye muscles, coordinates activity with the superior colliculus.</a:t>
            </a:r>
          </a:p>
          <a:p>
            <a:pPr lvl="1" eaLnBrk="1" hangingPunct="1">
              <a:lnSpc>
                <a:spcPct val="90000"/>
              </a:lnSpc>
              <a:buFontTx/>
              <a:buNone/>
            </a:pPr>
            <a:r>
              <a:rPr lang="en-US" sz="2000" b="1"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b="1" smtClean="0">
                <a:solidFill>
                  <a:schemeClr val="tx1"/>
                </a:solidFill>
              </a:rPr>
              <a:t>Functions of Basal Ganglia Nuclei</a:t>
            </a:r>
          </a:p>
        </p:txBody>
      </p:sp>
      <p:sp>
        <p:nvSpPr>
          <p:cNvPr id="28675" name="Rectangle 3"/>
          <p:cNvSpPr>
            <a:spLocks noGrp="1" noChangeArrowheads="1"/>
          </p:cNvSpPr>
          <p:nvPr>
            <p:ph type="body" idx="1"/>
          </p:nvPr>
        </p:nvSpPr>
        <p:spPr/>
        <p:txBody>
          <a:bodyPr/>
          <a:lstStyle/>
          <a:p>
            <a:pPr eaLnBrk="1" hangingPunct="1"/>
            <a:r>
              <a:rPr lang="en-US" sz="2800" dirty="0" smtClean="0"/>
              <a:t>Clinical concerns:  </a:t>
            </a:r>
          </a:p>
          <a:p>
            <a:pPr eaLnBrk="1" hangingPunct="1"/>
            <a:r>
              <a:rPr lang="en-US" sz="2000" i="1" dirty="0" smtClean="0"/>
              <a:t>Age related loss of </a:t>
            </a:r>
            <a:r>
              <a:rPr lang="en-US" sz="2000" i="1" dirty="0"/>
              <a:t>dopaminergic </a:t>
            </a:r>
            <a:r>
              <a:rPr lang="en-US" sz="2000" i="1" dirty="0" smtClean="0"/>
              <a:t>neurons</a:t>
            </a:r>
          </a:p>
          <a:p>
            <a:pPr eaLnBrk="1" hangingPunct="1"/>
            <a:r>
              <a:rPr lang="en-US" sz="2000" i="1" dirty="0"/>
              <a:t>Encephalitis viral loss of dopaminergic </a:t>
            </a:r>
            <a:r>
              <a:rPr lang="en-US" sz="2000" i="1" dirty="0" smtClean="0"/>
              <a:t>neurons</a:t>
            </a:r>
          </a:p>
          <a:p>
            <a:pPr eaLnBrk="1" hangingPunct="1"/>
            <a:r>
              <a:rPr lang="en-US" sz="2000" i="1" dirty="0"/>
              <a:t>T</a:t>
            </a:r>
            <a:r>
              <a:rPr lang="en-US" sz="2000" i="1" dirty="0" smtClean="0"/>
              <a:t>oxins such as MPTP </a:t>
            </a:r>
            <a:r>
              <a:rPr lang="en-US" sz="2000" i="1" dirty="0"/>
              <a:t> (1-methyl-4-phenyl-1,2,3,6-tetrahydropyridine) is from </a:t>
            </a:r>
            <a:r>
              <a:rPr lang="en-US" sz="2000" i="1" dirty="0" smtClean="0"/>
              <a:t>heroin can cause degeneration of the pars </a:t>
            </a:r>
            <a:r>
              <a:rPr lang="en-US" sz="2000" i="1" dirty="0" err="1" smtClean="0"/>
              <a:t>compacta</a:t>
            </a:r>
            <a:r>
              <a:rPr lang="en-US" sz="2000" i="1" dirty="0"/>
              <a:t> by destroying dopaminergic neurons  </a:t>
            </a:r>
            <a:r>
              <a:rPr lang="en-US" sz="2000" i="1" dirty="0" smtClean="0"/>
              <a:t>. </a:t>
            </a:r>
          </a:p>
          <a:p>
            <a:pPr eaLnBrk="1" hangingPunct="1"/>
            <a:r>
              <a:rPr lang="en-US" sz="2000" i="1" dirty="0" smtClean="0"/>
              <a:t>The decreased dopamine levels are associated with </a:t>
            </a:r>
          </a:p>
          <a:p>
            <a:pPr lvl="1" eaLnBrk="1" hangingPunct="1"/>
            <a:r>
              <a:rPr lang="en-US" sz="1600" i="1" dirty="0" err="1" smtClean="0"/>
              <a:t>Parkinsons</a:t>
            </a:r>
            <a:r>
              <a:rPr lang="en-US" sz="1600" i="1" dirty="0" smtClean="0"/>
              <a:t> disease</a:t>
            </a:r>
          </a:p>
          <a:p>
            <a:pPr lvl="1" eaLnBrk="1" hangingPunct="1"/>
            <a:r>
              <a:rPr lang="en-US" sz="1600" i="1" dirty="0" smtClean="0"/>
              <a:t>Schizophrenia</a:t>
            </a:r>
          </a:p>
          <a:p>
            <a:pPr lvl="1" eaLnBrk="1" hangingPunct="1"/>
            <a:r>
              <a:rPr lang="en-US" sz="1600" i="1" dirty="0" smtClean="0"/>
              <a:t>psychomotor retardation seen in </a:t>
            </a:r>
            <a:r>
              <a:rPr lang="en-US" sz="1600" i="1" dirty="0" err="1" smtClean="0"/>
              <a:t>cliincal</a:t>
            </a:r>
            <a:r>
              <a:rPr lang="en-US" sz="1600" i="1" dirty="0" smtClean="0"/>
              <a:t> </a:t>
            </a:r>
            <a:r>
              <a:rPr lang="en-US" sz="1600" i="1" dirty="0" err="1" smtClean="0"/>
              <a:t>drepression</a:t>
            </a:r>
            <a:r>
              <a:rPr lang="en-US" sz="1600" i="1"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Medulla Oblongata</a:t>
            </a:r>
          </a:p>
        </p:txBody>
      </p:sp>
      <p:sp>
        <p:nvSpPr>
          <p:cNvPr id="5123" name="Rectangle 5"/>
          <p:cNvSpPr>
            <a:spLocks noChangeArrowheads="1"/>
          </p:cNvSpPr>
          <p:nvPr/>
        </p:nvSpPr>
        <p:spPr bwMode="auto">
          <a:xfrm>
            <a:off x="4191000" y="1143000"/>
            <a:ext cx="4953000" cy="5486400"/>
          </a:xfrm>
          <a:prstGeom prst="rect">
            <a:avLst/>
          </a:prstGeom>
          <a:noFill/>
          <a:ln w="9525">
            <a:noFill/>
            <a:miter lim="800000"/>
            <a:headEnd/>
            <a:tailEnd/>
          </a:ln>
        </p:spPr>
        <p:txBody>
          <a:bodyPr/>
          <a:lstStyle/>
          <a:p>
            <a:pPr marL="533400" indent="-533400">
              <a:lnSpc>
                <a:spcPct val="90000"/>
              </a:lnSpc>
              <a:spcBef>
                <a:spcPct val="20000"/>
              </a:spcBef>
              <a:buFontTx/>
              <a:buChar char="•"/>
            </a:pPr>
            <a:r>
              <a:rPr lang="en-US" sz="2400" b="1"/>
              <a:t>Contains the Nuclei of five cranial nerves:</a:t>
            </a:r>
          </a:p>
          <a:p>
            <a:pPr marL="533400" indent="-533400">
              <a:lnSpc>
                <a:spcPct val="90000"/>
              </a:lnSpc>
              <a:spcBef>
                <a:spcPct val="20000"/>
              </a:spcBef>
            </a:pPr>
            <a:endParaRPr lang="en-US" sz="2400" b="1"/>
          </a:p>
          <a:p>
            <a:pPr marL="533400" indent="-533400">
              <a:lnSpc>
                <a:spcPct val="90000"/>
              </a:lnSpc>
              <a:spcBef>
                <a:spcPct val="20000"/>
              </a:spcBef>
              <a:buFontTx/>
              <a:buAutoNum type="arabicPeriod"/>
            </a:pPr>
            <a:r>
              <a:rPr lang="en-US" sz="2400" b="1"/>
              <a:t>Vestibulocochlear</a:t>
            </a:r>
          </a:p>
          <a:p>
            <a:pPr marL="533400" indent="-533400">
              <a:lnSpc>
                <a:spcPct val="90000"/>
              </a:lnSpc>
              <a:spcBef>
                <a:spcPct val="20000"/>
              </a:spcBef>
            </a:pPr>
            <a:r>
              <a:rPr lang="en-US" sz="2400" b="1"/>
              <a:t>	Receive sensory and motor impulses for the cochlea</a:t>
            </a:r>
          </a:p>
          <a:p>
            <a:pPr marL="533400" indent="-533400">
              <a:lnSpc>
                <a:spcPct val="90000"/>
              </a:lnSpc>
              <a:spcBef>
                <a:spcPct val="20000"/>
              </a:spcBef>
              <a:buFontTx/>
              <a:buAutoNum type="arabicPeriod" startAt="2"/>
            </a:pPr>
            <a:r>
              <a:rPr lang="en-US" sz="2400" b="1"/>
              <a:t>Glossopharyngeal</a:t>
            </a:r>
          </a:p>
          <a:p>
            <a:pPr marL="533400" indent="-533400">
              <a:lnSpc>
                <a:spcPct val="90000"/>
              </a:lnSpc>
              <a:spcBef>
                <a:spcPct val="20000"/>
              </a:spcBef>
            </a:pPr>
            <a:r>
              <a:rPr lang="en-US" sz="2400" b="1"/>
              <a:t>	Relay sensory and motor impulses related to taste, swallowing, and salivation</a:t>
            </a:r>
          </a:p>
          <a:p>
            <a:pPr marL="533400" indent="-533400">
              <a:lnSpc>
                <a:spcPct val="90000"/>
              </a:lnSpc>
              <a:spcBef>
                <a:spcPct val="20000"/>
              </a:spcBef>
              <a:buFontTx/>
              <a:buAutoNum type="arabicPeriod" startAt="3"/>
            </a:pPr>
            <a:r>
              <a:rPr lang="en-US" sz="2400" b="1"/>
              <a:t>Vagus</a:t>
            </a:r>
          </a:p>
          <a:p>
            <a:pPr marL="533400" indent="-533400">
              <a:lnSpc>
                <a:spcPct val="90000"/>
              </a:lnSpc>
              <a:spcBef>
                <a:spcPct val="20000"/>
              </a:spcBef>
            </a:pPr>
            <a:r>
              <a:rPr lang="en-US" sz="2400" b="1"/>
              <a:t>	Sensory and motor impulses for viscera</a:t>
            </a:r>
          </a:p>
          <a:p>
            <a:pPr marL="533400" indent="-533400">
              <a:lnSpc>
                <a:spcPct val="90000"/>
              </a:lnSpc>
              <a:spcBef>
                <a:spcPct val="20000"/>
              </a:spcBef>
            </a:pPr>
            <a:r>
              <a:rPr lang="en-US" sz="2400" b="1"/>
              <a:t>		</a:t>
            </a:r>
          </a:p>
        </p:txBody>
      </p:sp>
      <p:pic>
        <p:nvPicPr>
          <p:cNvPr id="5124" name="Picture 6" descr="173873"/>
          <p:cNvPicPr>
            <a:picLocks noChangeAspect="1" noChangeArrowheads="1"/>
          </p:cNvPicPr>
          <p:nvPr/>
        </p:nvPicPr>
        <p:blipFill>
          <a:blip r:embed="rId2" cstate="print"/>
          <a:srcRect/>
          <a:stretch>
            <a:fillRect/>
          </a:stretch>
        </p:blipFill>
        <p:spPr bwMode="auto">
          <a:xfrm>
            <a:off x="0" y="2057400"/>
            <a:ext cx="4191000" cy="363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dirty="0"/>
              <a:t>Structural and Functional areas of the Medulla Oblongata</a:t>
            </a:r>
          </a:p>
        </p:txBody>
      </p:sp>
      <p:sp>
        <p:nvSpPr>
          <p:cNvPr id="6147" name="Rectangle 5"/>
          <p:cNvSpPr>
            <a:spLocks noChangeArrowheads="1"/>
          </p:cNvSpPr>
          <p:nvPr/>
        </p:nvSpPr>
        <p:spPr bwMode="auto">
          <a:xfrm>
            <a:off x="4191000" y="1143000"/>
            <a:ext cx="4953000" cy="5486400"/>
          </a:xfrm>
          <a:prstGeom prst="rect">
            <a:avLst/>
          </a:prstGeom>
          <a:noFill/>
          <a:ln w="9525">
            <a:noFill/>
            <a:miter lim="800000"/>
            <a:headEnd/>
            <a:tailEnd/>
          </a:ln>
        </p:spPr>
        <p:txBody>
          <a:bodyPr/>
          <a:lstStyle/>
          <a:p>
            <a:pPr marL="533400" indent="-533400">
              <a:spcBef>
                <a:spcPct val="20000"/>
              </a:spcBef>
              <a:buFontTx/>
              <a:buChar char="•"/>
            </a:pPr>
            <a:r>
              <a:rPr lang="en-US" sz="2400" b="1"/>
              <a:t>Contains the Nuclei of five cranial nerves:</a:t>
            </a:r>
          </a:p>
          <a:p>
            <a:pPr marL="533400" indent="-533400">
              <a:spcBef>
                <a:spcPct val="20000"/>
              </a:spcBef>
            </a:pPr>
            <a:endParaRPr lang="en-US" sz="2400" b="1"/>
          </a:p>
          <a:p>
            <a:pPr marL="533400" indent="-533400">
              <a:spcBef>
                <a:spcPct val="20000"/>
              </a:spcBef>
              <a:buFontTx/>
              <a:buAutoNum type="arabicPeriod" startAt="4"/>
            </a:pPr>
            <a:r>
              <a:rPr lang="en-US" sz="2400" b="1"/>
              <a:t>Spinal Accessory</a:t>
            </a:r>
          </a:p>
          <a:p>
            <a:pPr marL="533400" indent="-533400">
              <a:spcBef>
                <a:spcPct val="20000"/>
              </a:spcBef>
            </a:pPr>
            <a:r>
              <a:rPr lang="en-US" sz="2400" b="1"/>
              <a:t>	Origin for nerve impulses that control swallowing.</a:t>
            </a:r>
          </a:p>
          <a:p>
            <a:pPr marL="533400" indent="-533400">
              <a:spcBef>
                <a:spcPct val="20000"/>
              </a:spcBef>
              <a:buFontTx/>
              <a:buAutoNum type="arabicPeriod" startAt="5"/>
            </a:pPr>
            <a:r>
              <a:rPr lang="en-US" sz="2400" b="1"/>
              <a:t>Hypoglossal </a:t>
            </a:r>
          </a:p>
          <a:p>
            <a:pPr marL="533400" indent="-533400">
              <a:spcBef>
                <a:spcPct val="20000"/>
              </a:spcBef>
            </a:pPr>
            <a:r>
              <a:rPr lang="en-US" sz="2400" b="1"/>
              <a:t>	Origin for impulses that control tongue movement for speech and swallowing</a:t>
            </a:r>
          </a:p>
        </p:txBody>
      </p:sp>
      <p:pic>
        <p:nvPicPr>
          <p:cNvPr id="6148" name="Picture 6" descr="173873"/>
          <p:cNvPicPr>
            <a:picLocks noChangeAspect="1" noChangeArrowheads="1"/>
          </p:cNvPicPr>
          <p:nvPr/>
        </p:nvPicPr>
        <p:blipFill>
          <a:blip r:embed="rId2" cstate="print"/>
          <a:srcRect/>
          <a:stretch>
            <a:fillRect/>
          </a:stretch>
        </p:blipFill>
        <p:spPr bwMode="auto">
          <a:xfrm>
            <a:off x="0" y="2057400"/>
            <a:ext cx="4191000" cy="3632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Pons</a:t>
            </a:r>
          </a:p>
        </p:txBody>
      </p:sp>
      <p:sp>
        <p:nvSpPr>
          <p:cNvPr id="7171" name="Rectangle 5"/>
          <p:cNvSpPr>
            <a:spLocks noChangeArrowheads="1"/>
          </p:cNvSpPr>
          <p:nvPr/>
        </p:nvSpPr>
        <p:spPr bwMode="auto">
          <a:xfrm>
            <a:off x="4191000" y="1143000"/>
            <a:ext cx="4953000" cy="5486400"/>
          </a:xfrm>
          <a:prstGeom prst="rect">
            <a:avLst/>
          </a:prstGeom>
          <a:noFill/>
          <a:ln w="9525">
            <a:noFill/>
            <a:miter lim="800000"/>
            <a:headEnd/>
            <a:tailEnd/>
          </a:ln>
        </p:spPr>
        <p:txBody>
          <a:bodyPr/>
          <a:lstStyle/>
          <a:p>
            <a:pPr marL="533400" indent="-533400">
              <a:lnSpc>
                <a:spcPct val="90000"/>
              </a:lnSpc>
              <a:spcBef>
                <a:spcPct val="20000"/>
              </a:spcBef>
              <a:buFontTx/>
              <a:buChar char="•"/>
            </a:pPr>
            <a:r>
              <a:rPr lang="en-US" sz="2400" b="1"/>
              <a:t>Bridge the connects medulla and superior brain structures</a:t>
            </a:r>
          </a:p>
          <a:p>
            <a:pPr marL="533400" indent="-533400">
              <a:lnSpc>
                <a:spcPct val="90000"/>
              </a:lnSpc>
              <a:spcBef>
                <a:spcPct val="20000"/>
              </a:spcBef>
              <a:buFontTx/>
              <a:buChar char="•"/>
            </a:pPr>
            <a:r>
              <a:rPr lang="en-US" sz="2400" b="1"/>
              <a:t>Longitudinal axons of ascending sensory and descending motor tracts</a:t>
            </a:r>
          </a:p>
          <a:p>
            <a:pPr marL="533400" indent="-533400">
              <a:lnSpc>
                <a:spcPct val="90000"/>
              </a:lnSpc>
              <a:spcBef>
                <a:spcPct val="20000"/>
              </a:spcBef>
              <a:buFontTx/>
              <a:buChar char="•"/>
            </a:pPr>
            <a:r>
              <a:rPr lang="en-US" sz="2400" b="1"/>
              <a:t>Transverse axons connect the right and left sides of the cerebellum</a:t>
            </a:r>
          </a:p>
          <a:p>
            <a:pPr marL="533400" indent="-533400">
              <a:lnSpc>
                <a:spcPct val="90000"/>
              </a:lnSpc>
              <a:spcBef>
                <a:spcPct val="20000"/>
              </a:spcBef>
              <a:buFontTx/>
              <a:buChar char="•"/>
            </a:pPr>
            <a:r>
              <a:rPr lang="en-US" sz="2400" b="1"/>
              <a:t>Pneumotaxic Area:</a:t>
            </a:r>
          </a:p>
          <a:p>
            <a:pPr marL="533400" indent="-533400">
              <a:lnSpc>
                <a:spcPct val="90000"/>
              </a:lnSpc>
              <a:spcBef>
                <a:spcPct val="20000"/>
              </a:spcBef>
            </a:pPr>
            <a:r>
              <a:rPr lang="en-US" sz="2400" b="1"/>
              <a:t>	transmits inhibitory impulses to the inspiratory area of the Medullary rhythmicity area</a:t>
            </a:r>
          </a:p>
        </p:txBody>
      </p:sp>
      <p:pic>
        <p:nvPicPr>
          <p:cNvPr id="7172" name="Picture 6" descr="173878"/>
          <p:cNvPicPr>
            <a:picLocks noChangeAspect="1" noChangeArrowheads="1"/>
          </p:cNvPicPr>
          <p:nvPr/>
        </p:nvPicPr>
        <p:blipFill>
          <a:blip r:embed="rId2" cstate="print"/>
          <a:srcRect/>
          <a:stretch>
            <a:fillRect/>
          </a:stretch>
        </p:blipFill>
        <p:spPr bwMode="auto">
          <a:xfrm>
            <a:off x="304800" y="1676400"/>
            <a:ext cx="3673475" cy="4114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Pons</a:t>
            </a:r>
          </a:p>
        </p:txBody>
      </p:sp>
      <p:sp>
        <p:nvSpPr>
          <p:cNvPr id="8195" name="Rectangle 5"/>
          <p:cNvSpPr>
            <a:spLocks noChangeArrowheads="1"/>
          </p:cNvSpPr>
          <p:nvPr/>
        </p:nvSpPr>
        <p:spPr bwMode="auto">
          <a:xfrm>
            <a:off x="4191000" y="1143000"/>
            <a:ext cx="4953000" cy="5486400"/>
          </a:xfrm>
          <a:prstGeom prst="rect">
            <a:avLst/>
          </a:prstGeom>
          <a:noFill/>
          <a:ln w="9525">
            <a:noFill/>
            <a:miter lim="800000"/>
            <a:headEnd/>
            <a:tailEnd/>
          </a:ln>
        </p:spPr>
        <p:txBody>
          <a:bodyPr/>
          <a:lstStyle/>
          <a:p>
            <a:pPr marL="533400" indent="-533400">
              <a:lnSpc>
                <a:spcPct val="90000"/>
              </a:lnSpc>
              <a:spcBef>
                <a:spcPct val="20000"/>
              </a:spcBef>
              <a:buFontTx/>
              <a:buChar char="•"/>
            </a:pPr>
            <a:r>
              <a:rPr lang="en-US" sz="2400" b="1"/>
              <a:t>Apneustic Area:</a:t>
            </a:r>
          </a:p>
          <a:p>
            <a:pPr marL="533400" indent="-533400">
              <a:lnSpc>
                <a:spcPct val="90000"/>
              </a:lnSpc>
              <a:spcBef>
                <a:spcPct val="20000"/>
              </a:spcBef>
            </a:pPr>
            <a:r>
              <a:rPr lang="en-US" sz="2400" b="1"/>
              <a:t>	Transmits stimulatory impulses to the inspiratory area</a:t>
            </a:r>
          </a:p>
          <a:p>
            <a:pPr marL="533400" indent="-533400">
              <a:lnSpc>
                <a:spcPct val="90000"/>
              </a:lnSpc>
              <a:spcBef>
                <a:spcPct val="20000"/>
              </a:spcBef>
              <a:buFontTx/>
              <a:buChar char="•"/>
            </a:pPr>
            <a:r>
              <a:rPr lang="en-US" sz="2400" b="1"/>
              <a:t>Contains the nuclei of four cranial nerves</a:t>
            </a:r>
          </a:p>
          <a:p>
            <a:pPr marL="533400" indent="-533400">
              <a:lnSpc>
                <a:spcPct val="90000"/>
              </a:lnSpc>
              <a:spcBef>
                <a:spcPct val="20000"/>
              </a:spcBef>
              <a:buFontTx/>
              <a:buAutoNum type="arabicPeriod"/>
            </a:pPr>
            <a:r>
              <a:rPr lang="en-US" sz="2400" b="1"/>
              <a:t>Trigeminal:</a:t>
            </a:r>
          </a:p>
          <a:p>
            <a:pPr marL="533400" indent="-533400">
              <a:lnSpc>
                <a:spcPct val="90000"/>
              </a:lnSpc>
              <a:spcBef>
                <a:spcPct val="20000"/>
              </a:spcBef>
            </a:pPr>
            <a:r>
              <a:rPr lang="en-US" sz="2400" b="1"/>
              <a:t>	receive somatic sensory impulses from the head and face.  Motor impulses the control chewing</a:t>
            </a:r>
          </a:p>
          <a:p>
            <a:pPr marL="533400" indent="-533400">
              <a:lnSpc>
                <a:spcPct val="90000"/>
              </a:lnSpc>
              <a:spcBef>
                <a:spcPct val="20000"/>
              </a:spcBef>
              <a:buFontTx/>
              <a:buAutoNum type="arabicPeriod" startAt="2"/>
            </a:pPr>
            <a:r>
              <a:rPr lang="en-US" sz="2400" b="1"/>
              <a:t>Abducens:</a:t>
            </a:r>
          </a:p>
          <a:p>
            <a:pPr marL="533400" indent="-533400">
              <a:lnSpc>
                <a:spcPct val="90000"/>
              </a:lnSpc>
              <a:spcBef>
                <a:spcPct val="20000"/>
              </a:spcBef>
            </a:pPr>
            <a:r>
              <a:rPr lang="en-US" sz="2400" b="1"/>
              <a:t>	Motor impulses to the Lateral Rectus muscle.</a:t>
            </a:r>
          </a:p>
          <a:p>
            <a:pPr marL="533400" indent="-533400">
              <a:lnSpc>
                <a:spcPct val="90000"/>
              </a:lnSpc>
              <a:spcBef>
                <a:spcPct val="20000"/>
              </a:spcBef>
            </a:pPr>
            <a:endParaRPr lang="en-US" sz="2400" b="1"/>
          </a:p>
        </p:txBody>
      </p:sp>
      <p:pic>
        <p:nvPicPr>
          <p:cNvPr id="8196" name="Picture 6" descr="173878"/>
          <p:cNvPicPr>
            <a:picLocks noChangeAspect="1" noChangeArrowheads="1"/>
          </p:cNvPicPr>
          <p:nvPr/>
        </p:nvPicPr>
        <p:blipFill>
          <a:blip r:embed="rId2" cstate="print"/>
          <a:srcRect/>
          <a:stretch>
            <a:fillRect/>
          </a:stretch>
        </p:blipFill>
        <p:spPr bwMode="auto">
          <a:xfrm>
            <a:off x="304800" y="1676400"/>
            <a:ext cx="3673475" cy="4114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Pons</a:t>
            </a:r>
          </a:p>
        </p:txBody>
      </p:sp>
      <p:sp>
        <p:nvSpPr>
          <p:cNvPr id="9219" name="Rectangle 5"/>
          <p:cNvSpPr>
            <a:spLocks noChangeArrowheads="1"/>
          </p:cNvSpPr>
          <p:nvPr/>
        </p:nvSpPr>
        <p:spPr bwMode="auto">
          <a:xfrm>
            <a:off x="4191000" y="1143000"/>
            <a:ext cx="4953000" cy="5486400"/>
          </a:xfrm>
          <a:prstGeom prst="rect">
            <a:avLst/>
          </a:prstGeom>
          <a:noFill/>
          <a:ln w="9525">
            <a:noFill/>
            <a:miter lim="800000"/>
            <a:headEnd/>
            <a:tailEnd/>
          </a:ln>
        </p:spPr>
        <p:txBody>
          <a:bodyPr/>
          <a:lstStyle/>
          <a:p>
            <a:pPr marL="533400" indent="-533400">
              <a:spcBef>
                <a:spcPct val="20000"/>
              </a:spcBef>
              <a:buFontTx/>
              <a:buAutoNum type="arabicPeriod" startAt="3"/>
            </a:pPr>
            <a:r>
              <a:rPr lang="en-US" sz="2400" b="1"/>
              <a:t>Facial:</a:t>
            </a:r>
          </a:p>
          <a:p>
            <a:pPr marL="533400" indent="-533400">
              <a:spcBef>
                <a:spcPct val="20000"/>
              </a:spcBef>
            </a:pPr>
            <a:r>
              <a:rPr lang="en-US" sz="2400" b="1"/>
              <a:t>	Receive sensory impulses for taste and provide motor impulses that regulate saliva, tears, and muscle of facial expression</a:t>
            </a:r>
          </a:p>
          <a:p>
            <a:pPr marL="533400" indent="-533400">
              <a:spcBef>
                <a:spcPct val="20000"/>
              </a:spcBef>
              <a:buFontTx/>
              <a:buAutoNum type="arabicPeriod" startAt="4"/>
            </a:pPr>
            <a:r>
              <a:rPr lang="en-US" sz="2400" b="1"/>
              <a:t>Vestibulocochlear:</a:t>
            </a:r>
          </a:p>
          <a:p>
            <a:pPr marL="533400" indent="-533400">
              <a:spcBef>
                <a:spcPct val="20000"/>
              </a:spcBef>
            </a:pPr>
            <a:r>
              <a:rPr lang="en-US" sz="2400" b="1"/>
              <a:t>	Sensory impulses related to balance and equilibrium</a:t>
            </a:r>
          </a:p>
        </p:txBody>
      </p:sp>
      <p:pic>
        <p:nvPicPr>
          <p:cNvPr id="9220" name="Picture 6" descr="173878"/>
          <p:cNvPicPr>
            <a:picLocks noChangeAspect="1" noChangeArrowheads="1"/>
          </p:cNvPicPr>
          <p:nvPr/>
        </p:nvPicPr>
        <p:blipFill>
          <a:blip r:embed="rId2" cstate="print"/>
          <a:srcRect/>
          <a:stretch>
            <a:fillRect/>
          </a:stretch>
        </p:blipFill>
        <p:spPr bwMode="auto">
          <a:xfrm>
            <a:off x="304800" y="1676400"/>
            <a:ext cx="3673475" cy="4114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228600"/>
            <a:ext cx="9144000" cy="762000"/>
          </a:xfrm>
          <a:prstGeom prst="rect">
            <a:avLst/>
          </a:prstGeom>
          <a:noFill/>
          <a:ln w="9525">
            <a:noFill/>
            <a:miter lim="800000"/>
            <a:headEnd/>
            <a:tailEnd/>
          </a:ln>
        </p:spPr>
        <p:txBody>
          <a:bodyPr anchor="ctr"/>
          <a:lstStyle/>
          <a:p>
            <a:pPr algn="ctr"/>
            <a:r>
              <a:rPr lang="en-US" sz="3200" b="1"/>
              <a:t>Structural and Functional areas of the midbrain or mesencephalon</a:t>
            </a:r>
          </a:p>
        </p:txBody>
      </p:sp>
      <p:sp>
        <p:nvSpPr>
          <p:cNvPr id="10243" name="Rectangle 5"/>
          <p:cNvSpPr>
            <a:spLocks noChangeArrowheads="1"/>
          </p:cNvSpPr>
          <p:nvPr/>
        </p:nvSpPr>
        <p:spPr bwMode="auto">
          <a:xfrm>
            <a:off x="4191000" y="1524000"/>
            <a:ext cx="4953000" cy="5105400"/>
          </a:xfrm>
          <a:prstGeom prst="rect">
            <a:avLst/>
          </a:prstGeom>
          <a:noFill/>
          <a:ln w="9525">
            <a:noFill/>
            <a:miter lim="800000"/>
            <a:headEnd/>
            <a:tailEnd/>
          </a:ln>
        </p:spPr>
        <p:txBody>
          <a:bodyPr/>
          <a:lstStyle/>
          <a:p>
            <a:pPr marL="533400" indent="-533400">
              <a:spcBef>
                <a:spcPct val="20000"/>
              </a:spcBef>
              <a:buFontTx/>
              <a:buChar char="•"/>
            </a:pPr>
            <a:r>
              <a:rPr lang="en-US" sz="2000" b="1"/>
              <a:t>Cerebral Peduncles:</a:t>
            </a:r>
          </a:p>
          <a:p>
            <a:pPr marL="533400" indent="-533400">
              <a:spcBef>
                <a:spcPct val="20000"/>
              </a:spcBef>
            </a:pPr>
            <a:r>
              <a:rPr lang="en-US" sz="2000" b="1"/>
              <a:t>	Tracts that contain axons from the corticospinal and corticobulbar motor neurons</a:t>
            </a:r>
          </a:p>
          <a:p>
            <a:pPr marL="533400" indent="-533400">
              <a:spcBef>
                <a:spcPct val="20000"/>
              </a:spcBef>
            </a:pPr>
            <a:r>
              <a:rPr lang="en-US" sz="2000" b="1"/>
              <a:t>	Sensory tracts from the pons and medulla that extend to the thalamus</a:t>
            </a:r>
          </a:p>
          <a:p>
            <a:pPr marL="533400" indent="-533400">
              <a:spcBef>
                <a:spcPct val="20000"/>
              </a:spcBef>
              <a:buFontTx/>
              <a:buChar char="•"/>
            </a:pPr>
            <a:r>
              <a:rPr lang="en-US" sz="2000" b="1"/>
              <a:t>Corpora Quadrigemina:</a:t>
            </a:r>
          </a:p>
          <a:p>
            <a:pPr marL="533400" indent="-533400">
              <a:spcBef>
                <a:spcPct val="20000"/>
              </a:spcBef>
            </a:pPr>
            <a:r>
              <a:rPr lang="en-US" sz="2000" b="1"/>
              <a:t>	Superior colliculi: reflex center for movement of the eyes and head in response to visual stimuli.</a:t>
            </a:r>
          </a:p>
          <a:p>
            <a:pPr marL="533400" indent="-533400">
              <a:spcBef>
                <a:spcPct val="20000"/>
              </a:spcBef>
            </a:pPr>
            <a:r>
              <a:rPr lang="en-US" sz="2000" b="1"/>
              <a:t>	Inferior colliculi:  reflex center for movement of the head and trunk in response to auditory stimuli.</a:t>
            </a:r>
          </a:p>
        </p:txBody>
      </p:sp>
      <p:pic>
        <p:nvPicPr>
          <p:cNvPr id="10244" name="Picture 6" descr="173867"/>
          <p:cNvPicPr>
            <a:picLocks noChangeAspect="1" noChangeArrowheads="1"/>
          </p:cNvPicPr>
          <p:nvPr/>
        </p:nvPicPr>
        <p:blipFill>
          <a:blip r:embed="rId2" cstate="print"/>
          <a:srcRect/>
          <a:stretch>
            <a:fillRect/>
          </a:stretch>
        </p:blipFill>
        <p:spPr bwMode="auto">
          <a:xfrm>
            <a:off x="228600" y="1981200"/>
            <a:ext cx="3810000" cy="3657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1246</Words>
  <Application>Microsoft Office PowerPoint</Application>
  <PresentationFormat>On-screen Show (4:3)</PresentationFormat>
  <Paragraphs>213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PTA/OTA 106 Unit 1 Lecture 1B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and Structure of the Reticular Formation</vt:lpstr>
      <vt:lpstr>Function and Structure of the Reticular Formation</vt:lpstr>
      <vt:lpstr>Function and Structure of the Reticular Formation</vt:lpstr>
      <vt:lpstr>PowerPoint Presentation</vt:lpstr>
      <vt:lpstr>PowerPoint Presentation</vt:lpstr>
      <vt:lpstr>Structural and Functional areas of the Cerebellum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Functions of the Limbic Nuclei</vt:lpstr>
      <vt:lpstr>Functions of the Limbic Nuclei</vt:lpstr>
      <vt:lpstr>Functions of the Limbic Nuclei</vt:lpstr>
      <vt:lpstr>PowerPoint Presentation</vt:lpstr>
      <vt:lpstr>Primary Function of the Basal Ganglia</vt:lpstr>
      <vt:lpstr>Functions of Basal Ganglia Nuclei</vt:lpstr>
      <vt:lpstr>Functions of Basal Ganglia Nuclei</vt:lpstr>
    </vt:vector>
  </TitlesOfParts>
  <Company>Spokane Falls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GaryB</dc:creator>
  <cp:lastModifiedBy>GaryB</cp:lastModifiedBy>
  <cp:revision>26</cp:revision>
  <cp:lastPrinted>2011-09-08T19:04:33Z</cp:lastPrinted>
  <dcterms:created xsi:type="dcterms:W3CDTF">2004-10-05T15:25:31Z</dcterms:created>
  <dcterms:modified xsi:type="dcterms:W3CDTF">2013-08-02T22:39:42Z</dcterms:modified>
</cp:coreProperties>
</file>